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3" r:id="rId3"/>
    <p:sldId id="304" r:id="rId4"/>
    <p:sldId id="288" r:id="rId5"/>
    <p:sldId id="305" r:id="rId6"/>
    <p:sldId id="291" r:id="rId7"/>
    <p:sldId id="307" r:id="rId8"/>
    <p:sldId id="302" r:id="rId9"/>
    <p:sldId id="310" r:id="rId10"/>
    <p:sldId id="308" r:id="rId11"/>
    <p:sldId id="262" r:id="rId12"/>
    <p:sldId id="28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F0F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6" autoAdjust="0"/>
    <p:restoredTop sz="94667" autoAdjust="0"/>
  </p:normalViewPr>
  <p:slideViewPr>
    <p:cSldViewPr>
      <p:cViewPr varScale="1">
        <p:scale>
          <a:sx n="71" d="100"/>
          <a:sy n="71" d="100"/>
        </p:scale>
        <p:origin x="-112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2AC3D-EE8C-4747-A67F-DE1D56EBFBA6}" type="datetimeFigureOut">
              <a:rPr lang="en-US" smtClean="0"/>
              <a:pPr/>
              <a:t>9/10/2009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4C1B2D-EF3E-4AB7-8DF7-7A4AAE4767E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2AC3D-EE8C-4747-A67F-DE1D56EBFBA6}" type="datetimeFigureOut">
              <a:rPr lang="en-US" smtClean="0"/>
              <a:pPr/>
              <a:t>9/10/2009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C1B2D-EF3E-4AB7-8DF7-7A4AAE4767E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file:///G:\Dr.%20H\video\Credits.mpg" TargetMode="Externa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438400" y="1447799"/>
            <a:ext cx="5562600" cy="1369606"/>
          </a:xfrm>
          <a:prstGeom prst="rect">
            <a:avLst/>
          </a:prstGeom>
          <a:noFill/>
        </p:spPr>
        <p:txBody>
          <a:bodyPr wrap="square" rtlCol="0">
            <a:spAutoFit/>
          </a:bodyPr>
          <a:lstStyle/>
          <a:p>
            <a:r>
              <a:rPr lang="en-US" b="1" dirty="0" smtClean="0">
                <a:solidFill>
                  <a:schemeClr val="bg1"/>
                </a:solidFill>
                <a:latin typeface="Arial Rounded MT Bold" pitchFamily="34" charset="0"/>
              </a:rPr>
              <a:t>R. Michael Decker </a:t>
            </a:r>
            <a:r>
              <a:rPr lang="en-US" dirty="0" smtClean="0">
                <a:solidFill>
                  <a:schemeClr val="bg1"/>
                </a:solidFill>
                <a:latin typeface="Arial Rounded MT Bold" pitchFamily="34" charset="0"/>
              </a:rPr>
              <a:t>(Dr. Horrible / Billy)</a:t>
            </a:r>
          </a:p>
          <a:p>
            <a:endParaRPr lang="en-US" sz="500" dirty="0" smtClean="0">
              <a:solidFill>
                <a:schemeClr val="bg1"/>
              </a:solidFill>
              <a:latin typeface="Cambria" pitchFamily="18" charset="0"/>
            </a:endParaRPr>
          </a:p>
          <a:p>
            <a:r>
              <a:rPr lang="en-US" sz="1200" dirty="0" smtClean="0">
                <a:solidFill>
                  <a:schemeClr val="bg1"/>
                </a:solidFill>
                <a:latin typeface="Cambria" pitchFamily="18" charset="0"/>
              </a:rPr>
              <a:t>Decker is very excited to be a part of </a:t>
            </a:r>
            <a:r>
              <a:rPr lang="en-US" sz="1200" dirty="0" err="1" smtClean="0">
                <a:solidFill>
                  <a:schemeClr val="bg1"/>
                </a:solidFill>
                <a:latin typeface="Cambria" pitchFamily="18" charset="0"/>
              </a:rPr>
              <a:t>Trainwreck’s</a:t>
            </a:r>
            <a:r>
              <a:rPr lang="en-US" sz="1200" dirty="0" smtClean="0">
                <a:solidFill>
                  <a:schemeClr val="bg1"/>
                </a:solidFill>
                <a:latin typeface="Cambria" pitchFamily="18" charset="0"/>
              </a:rPr>
              <a:t> first musical.   Most recent appearances include </a:t>
            </a:r>
            <a:r>
              <a:rPr lang="en-US" sz="1200" dirty="0" err="1" smtClean="0">
                <a:solidFill>
                  <a:schemeClr val="bg1"/>
                </a:solidFill>
                <a:latin typeface="Cambria" pitchFamily="18" charset="0"/>
              </a:rPr>
              <a:t>Smee</a:t>
            </a:r>
            <a:r>
              <a:rPr lang="en-US" sz="1200" dirty="0" smtClean="0">
                <a:solidFill>
                  <a:schemeClr val="bg1"/>
                </a:solidFill>
                <a:latin typeface="Cambria" pitchFamily="18" charset="0"/>
              </a:rPr>
              <a:t> (</a:t>
            </a:r>
            <a:r>
              <a:rPr lang="en-US" sz="1200" i="1" dirty="0" smtClean="0">
                <a:solidFill>
                  <a:schemeClr val="bg1"/>
                </a:solidFill>
                <a:latin typeface="Cambria" pitchFamily="18" charset="0"/>
              </a:rPr>
              <a:t>Peter Pan</a:t>
            </a:r>
            <a:r>
              <a:rPr lang="en-US" sz="1200" dirty="0" smtClean="0">
                <a:solidFill>
                  <a:schemeClr val="bg1"/>
                </a:solidFill>
                <a:latin typeface="Cambria" pitchFamily="18" charset="0"/>
              </a:rPr>
              <a:t>), Man-in-White (</a:t>
            </a:r>
            <a:r>
              <a:rPr lang="en-US" sz="1200" i="1" dirty="0" smtClean="0">
                <a:solidFill>
                  <a:schemeClr val="bg1"/>
                </a:solidFill>
                <a:latin typeface="Cambria" pitchFamily="18" charset="0"/>
              </a:rPr>
              <a:t>House of Blue Leaves</a:t>
            </a:r>
            <a:r>
              <a:rPr lang="en-US" sz="1200" dirty="0" smtClean="0">
                <a:solidFill>
                  <a:schemeClr val="bg1"/>
                </a:solidFill>
                <a:latin typeface="Cambria" pitchFamily="18" charset="0"/>
              </a:rPr>
              <a:t>), Husband (</a:t>
            </a:r>
            <a:r>
              <a:rPr lang="en-US" sz="1200" i="1" dirty="0" smtClean="0">
                <a:solidFill>
                  <a:schemeClr val="bg1"/>
                </a:solidFill>
                <a:latin typeface="Cambria" pitchFamily="18" charset="0"/>
              </a:rPr>
              <a:t>Unlimited</a:t>
            </a:r>
            <a:r>
              <a:rPr lang="en-US" sz="1200" dirty="0" smtClean="0">
                <a:solidFill>
                  <a:schemeClr val="bg1"/>
                </a:solidFill>
                <a:latin typeface="Cambria" pitchFamily="18" charset="0"/>
              </a:rPr>
              <a:t>), and director of </a:t>
            </a:r>
            <a:r>
              <a:rPr lang="en-US" sz="1200" i="1" dirty="0" smtClean="0">
                <a:solidFill>
                  <a:schemeClr val="bg1"/>
                </a:solidFill>
                <a:latin typeface="Cambria" pitchFamily="18" charset="0"/>
              </a:rPr>
              <a:t>Godless</a:t>
            </a:r>
            <a:r>
              <a:rPr lang="en-US" sz="1200" dirty="0" smtClean="0">
                <a:solidFill>
                  <a:schemeClr val="bg1"/>
                </a:solidFill>
                <a:latin typeface="Cambria" pitchFamily="18" charset="0"/>
              </a:rPr>
              <a:t>.  He is also very excited to be appearing in the “world premieres” of </a:t>
            </a:r>
            <a:r>
              <a:rPr lang="en-US" sz="1200" i="1" dirty="0" smtClean="0">
                <a:solidFill>
                  <a:schemeClr val="bg1"/>
                </a:solidFill>
                <a:latin typeface="Cambria" pitchFamily="18" charset="0"/>
              </a:rPr>
              <a:t>Maggie’s Reconstruction</a:t>
            </a:r>
            <a:r>
              <a:rPr lang="en-US" sz="1200" dirty="0" smtClean="0">
                <a:solidFill>
                  <a:schemeClr val="bg1"/>
                </a:solidFill>
                <a:latin typeface="Cambria" pitchFamily="18" charset="0"/>
              </a:rPr>
              <a:t> with the Dubuque Fine Art Players and </a:t>
            </a:r>
            <a:r>
              <a:rPr lang="en-US" sz="1200" i="1" dirty="0" smtClean="0">
                <a:solidFill>
                  <a:schemeClr val="bg1"/>
                </a:solidFill>
                <a:latin typeface="Cambria" pitchFamily="18" charset="0"/>
              </a:rPr>
              <a:t>Passages to Palestine</a:t>
            </a:r>
            <a:r>
              <a:rPr lang="en-US" sz="1200" dirty="0" smtClean="0">
                <a:solidFill>
                  <a:schemeClr val="bg1"/>
                </a:solidFill>
                <a:latin typeface="Cambria" pitchFamily="18" charset="0"/>
              </a:rPr>
              <a:t> at the </a:t>
            </a:r>
            <a:r>
              <a:rPr lang="en-US" sz="1200" dirty="0" err="1" smtClean="0">
                <a:solidFill>
                  <a:schemeClr val="bg1"/>
                </a:solidFill>
                <a:latin typeface="Cambria" pitchFamily="18" charset="0"/>
              </a:rPr>
              <a:t>Strayer</a:t>
            </a:r>
            <a:r>
              <a:rPr lang="en-US" sz="1200" dirty="0" smtClean="0">
                <a:solidFill>
                  <a:schemeClr val="bg1"/>
                </a:solidFill>
                <a:latin typeface="Cambria" pitchFamily="18" charset="0"/>
              </a:rPr>
              <a:t>-Wood Theater</a:t>
            </a:r>
            <a:r>
              <a:rPr lang="en-US" sz="1200" i="1" dirty="0" smtClean="0">
                <a:solidFill>
                  <a:schemeClr val="bg1"/>
                </a:solidFill>
                <a:latin typeface="Cambria" pitchFamily="18" charset="0"/>
              </a:rPr>
              <a:t>.</a:t>
            </a:r>
            <a:endParaRPr lang="en-US" sz="1200" i="1" dirty="0">
              <a:solidFill>
                <a:schemeClr val="bg1"/>
              </a:solidFill>
              <a:latin typeface="Cambria" pitchFamily="18" charset="0"/>
            </a:endParaRPr>
          </a:p>
        </p:txBody>
      </p:sp>
      <p:sp>
        <p:nvSpPr>
          <p:cNvPr id="22" name="TextBox 21"/>
          <p:cNvSpPr txBox="1"/>
          <p:nvPr/>
        </p:nvSpPr>
        <p:spPr>
          <a:xfrm>
            <a:off x="2438400" y="3047999"/>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Ben </a:t>
            </a:r>
            <a:r>
              <a:rPr lang="en-US" b="1" dirty="0" err="1" smtClean="0">
                <a:solidFill>
                  <a:schemeClr val="bg1"/>
                </a:solidFill>
                <a:latin typeface="Arial Rounded MT Bold" pitchFamily="34" charset="0"/>
              </a:rPr>
              <a:t>Mulgrew</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(Captain Hammer)</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“I am a superhero… I am a superhero… I am… a… superhero?”  That’s not what Ben tells himself to get in character, that’s what tells himself because he honestly believes it.  Please don’t tell him otherwise, why ruin young dreams?  After this summer, Ben might fight crime, save the innocent, or finish senior  year at </a:t>
            </a:r>
            <a:r>
              <a:rPr lang="en-US" sz="1200" dirty="0" err="1" smtClean="0">
                <a:solidFill>
                  <a:schemeClr val="bg1"/>
                </a:solidFill>
                <a:latin typeface="Cambria" pitchFamily="18" charset="0"/>
              </a:rPr>
              <a:t>Wahlert</a:t>
            </a:r>
            <a:r>
              <a:rPr lang="en-US" sz="1200" dirty="0" smtClean="0">
                <a:solidFill>
                  <a:schemeClr val="bg1"/>
                </a:solidFill>
                <a:latin typeface="Cambria" pitchFamily="18" charset="0"/>
              </a:rPr>
              <a:t>.</a:t>
            </a:r>
          </a:p>
        </p:txBody>
      </p:sp>
      <p:sp>
        <p:nvSpPr>
          <p:cNvPr id="24" name="TextBox 23"/>
          <p:cNvSpPr txBox="1"/>
          <p:nvPr/>
        </p:nvSpPr>
        <p:spPr>
          <a:xfrm>
            <a:off x="2438400" y="4648199"/>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Tessa Hoffman </a:t>
            </a:r>
            <a:r>
              <a:rPr lang="en-US" dirty="0" smtClean="0">
                <a:solidFill>
                  <a:schemeClr val="bg1"/>
                </a:solidFill>
                <a:latin typeface="Arial Rounded MT Bold" pitchFamily="34" charset="0"/>
              </a:rPr>
              <a:t>(Penny)</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Tessa is honestly the nicest and sweetest person in this whole production.  In fact, if she wrote this bio, she’d probably do something like thank her parents, the cast and crew, her voice teacher – you know, something lame like that.  Good thing I didn’t let her write it.  Tessa will be a freshman Musical Theater major at </a:t>
            </a:r>
            <a:r>
              <a:rPr lang="en-US" sz="1200" dirty="0" err="1" smtClean="0">
                <a:solidFill>
                  <a:schemeClr val="bg1"/>
                </a:solidFill>
                <a:latin typeface="Cambria" pitchFamily="18" charset="0"/>
              </a:rPr>
              <a:t>Milikin</a:t>
            </a:r>
            <a:r>
              <a:rPr lang="en-US" sz="1200" dirty="0" smtClean="0">
                <a:solidFill>
                  <a:schemeClr val="bg1"/>
                </a:solidFill>
                <a:latin typeface="Cambria" pitchFamily="18" charset="0"/>
              </a:rPr>
              <a:t>.</a:t>
            </a:r>
            <a:endParaRPr lang="en-US" sz="1200" i="1" dirty="0">
              <a:latin typeface="Cambria" pitchFamily="18" charset="0"/>
            </a:endParaRPr>
          </a:p>
        </p:txBody>
      </p:sp>
      <p:pic>
        <p:nvPicPr>
          <p:cNvPr id="2049" name="Picture 1"/>
          <p:cNvPicPr>
            <a:picLocks noChangeAspect="1" noChangeArrowheads="1"/>
          </p:cNvPicPr>
          <p:nvPr/>
        </p:nvPicPr>
        <p:blipFill>
          <a:blip r:embed="rId2">
            <a:grayscl/>
          </a:blip>
          <a:srcRect l="8507" t="8451" r="19183" b="43662"/>
          <a:stretch>
            <a:fillRect/>
          </a:stretch>
        </p:blipFill>
        <p:spPr bwMode="auto">
          <a:xfrm>
            <a:off x="1143000" y="3047999"/>
            <a:ext cx="1295400" cy="1295400"/>
          </a:xfrm>
          <a:prstGeom prst="rect">
            <a:avLst/>
          </a:prstGeom>
          <a:noFill/>
          <a:ln w="9525">
            <a:noFill/>
            <a:miter lim="800000"/>
            <a:headEnd/>
            <a:tailEnd/>
          </a:ln>
        </p:spPr>
      </p:pic>
      <p:pic>
        <p:nvPicPr>
          <p:cNvPr id="26" name="Picture 25" descr="Headshot 1.jpg"/>
          <p:cNvPicPr>
            <a:picLocks noChangeAspect="1"/>
          </p:cNvPicPr>
          <p:nvPr/>
        </p:nvPicPr>
        <p:blipFill>
          <a:blip r:embed="rId3">
            <a:grayscl/>
          </a:blip>
          <a:srcRect l="19222" t="4000" r="26317" b="28000"/>
          <a:stretch>
            <a:fillRect/>
          </a:stretch>
        </p:blipFill>
        <p:spPr>
          <a:xfrm>
            <a:off x="1143000" y="1447799"/>
            <a:ext cx="1295400" cy="1295400"/>
          </a:xfrm>
          <a:prstGeom prst="rect">
            <a:avLst/>
          </a:prstGeom>
        </p:spPr>
      </p:pic>
      <p:pic>
        <p:nvPicPr>
          <p:cNvPr id="32" name="Picture 2"/>
          <p:cNvPicPr>
            <a:picLocks noChangeAspect="1" noChangeArrowheads="1"/>
          </p:cNvPicPr>
          <p:nvPr/>
        </p:nvPicPr>
        <p:blipFill>
          <a:blip r:embed="rId4">
            <a:grayscl/>
          </a:blip>
          <a:srcRect l="40597" t="5760" r="4478" b="51730"/>
          <a:stretch>
            <a:fillRect/>
          </a:stretch>
        </p:blipFill>
        <p:spPr bwMode="auto">
          <a:xfrm>
            <a:off x="1143000" y="4648200"/>
            <a:ext cx="1270000" cy="1295400"/>
          </a:xfrm>
          <a:prstGeom prst="rect">
            <a:avLst/>
          </a:prstGeom>
          <a:noFill/>
          <a:ln w="9525">
            <a:noFill/>
            <a:miter lim="800000"/>
            <a:headEnd/>
            <a:tailEnd/>
          </a:ln>
        </p:spPr>
      </p:pic>
    </p:spTree>
  </p:cSld>
  <p:clrMapOvr>
    <a:masterClrMapping/>
  </p:clrMapOvr>
  <p:transition spd="slow" advTm="30000">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43000" y="1371600"/>
            <a:ext cx="6858000" cy="4572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3000" y="5466546"/>
            <a:ext cx="6858000" cy="477054"/>
          </a:xfrm>
          <a:prstGeom prst="rect">
            <a:avLst/>
          </a:prstGeom>
          <a:noFill/>
        </p:spPr>
        <p:txBody>
          <a:bodyPr wrap="square" rtlCol="0">
            <a:spAutoFit/>
          </a:bodyPr>
          <a:lstStyle/>
          <a:p>
            <a:pPr algn="ctr"/>
            <a:r>
              <a:rPr lang="en-US" sz="2500" b="1" dirty="0" smtClean="0">
                <a:solidFill>
                  <a:schemeClr val="bg1"/>
                </a:solidFill>
                <a:effectLst>
                  <a:outerShdw blurRad="50800" dist="38100" dir="2700000" algn="tl" rotWithShape="0">
                    <a:srgbClr val="C00000">
                      <a:alpha val="40000"/>
                    </a:srgbClr>
                  </a:outerShdw>
                </a:effectLst>
                <a:latin typeface="Arial" pitchFamily="34" charset="0"/>
                <a:cs typeface="Arial" pitchFamily="34" charset="0"/>
              </a:rPr>
              <a:t>www.DeckerPhotoVideo.com</a:t>
            </a:r>
            <a:endParaRPr lang="en-US" sz="3000" b="1" dirty="0">
              <a:solidFill>
                <a:schemeClr val="bg1"/>
              </a:solidFill>
              <a:effectLst>
                <a:outerShdw blurRad="50800" dist="38100" dir="2700000" algn="tl" rotWithShape="0">
                  <a:srgbClr val="C00000">
                    <a:alpha val="40000"/>
                  </a:srgbClr>
                </a:outerShdw>
              </a:effectLst>
              <a:latin typeface="Arial" pitchFamily="34" charset="0"/>
              <a:cs typeface="Arial" pitchFamily="34" charset="0"/>
            </a:endParaRPr>
          </a:p>
        </p:txBody>
      </p:sp>
      <p:grpSp>
        <p:nvGrpSpPr>
          <p:cNvPr id="13" name="Group 12"/>
          <p:cNvGrpSpPr/>
          <p:nvPr/>
        </p:nvGrpSpPr>
        <p:grpSpPr>
          <a:xfrm>
            <a:off x="1143000" y="1840624"/>
            <a:ext cx="6858000" cy="1359776"/>
            <a:chOff x="1143000" y="1752600"/>
            <a:chExt cx="8839200" cy="1752600"/>
          </a:xfrm>
        </p:grpSpPr>
        <p:pic>
          <p:nvPicPr>
            <p:cNvPr id="56321" name="Picture 1"/>
            <p:cNvPicPr>
              <a:picLocks noChangeAspect="1" noChangeArrowheads="1"/>
            </p:cNvPicPr>
            <p:nvPr/>
          </p:nvPicPr>
          <p:blipFill>
            <a:blip r:embed="rId2"/>
            <a:srcRect l="4113" r="65266" b="28125"/>
            <a:stretch>
              <a:fillRect/>
            </a:stretch>
          </p:blipFill>
          <p:spPr bwMode="auto">
            <a:xfrm>
              <a:off x="1143000" y="1752600"/>
              <a:ext cx="5105400" cy="1752600"/>
            </a:xfrm>
            <a:prstGeom prst="rect">
              <a:avLst/>
            </a:prstGeom>
            <a:noFill/>
            <a:ln w="9525">
              <a:noFill/>
              <a:miter lim="800000"/>
              <a:headEnd/>
              <a:tailEnd/>
            </a:ln>
          </p:spPr>
        </p:pic>
        <p:pic>
          <p:nvPicPr>
            <p:cNvPr id="8" name="Picture 1"/>
            <p:cNvPicPr>
              <a:picLocks noChangeAspect="1" noChangeArrowheads="1"/>
            </p:cNvPicPr>
            <p:nvPr/>
          </p:nvPicPr>
          <p:blipFill>
            <a:blip r:embed="rId2"/>
            <a:srcRect l="73581" r="4026" b="28125"/>
            <a:stretch>
              <a:fillRect/>
            </a:stretch>
          </p:blipFill>
          <p:spPr bwMode="auto">
            <a:xfrm>
              <a:off x="6248400" y="1752600"/>
              <a:ext cx="3733800" cy="1752600"/>
            </a:xfrm>
            <a:prstGeom prst="rect">
              <a:avLst/>
            </a:prstGeom>
            <a:noFill/>
            <a:ln w="9525">
              <a:noFill/>
              <a:miter lim="800000"/>
              <a:headEnd/>
              <a:tailEnd/>
            </a:ln>
          </p:spPr>
        </p:pic>
      </p:grpSp>
      <p:pic>
        <p:nvPicPr>
          <p:cNvPr id="10" name="Picture 1"/>
          <p:cNvPicPr>
            <a:picLocks noChangeAspect="1" noChangeArrowheads="1"/>
          </p:cNvPicPr>
          <p:nvPr/>
        </p:nvPicPr>
        <p:blipFill>
          <a:blip r:embed="rId2"/>
          <a:srcRect l="4113" r="65266" b="97754"/>
          <a:stretch>
            <a:fillRect/>
          </a:stretch>
        </p:blipFill>
        <p:spPr bwMode="auto">
          <a:xfrm>
            <a:off x="1143001" y="1371600"/>
            <a:ext cx="6857999" cy="533400"/>
          </a:xfrm>
          <a:prstGeom prst="rect">
            <a:avLst/>
          </a:prstGeom>
          <a:noFill/>
          <a:ln w="9525">
            <a:noFill/>
            <a:miter lim="800000"/>
            <a:headEnd/>
            <a:tailEnd/>
          </a:ln>
        </p:spPr>
      </p:pic>
      <p:sp>
        <p:nvSpPr>
          <p:cNvPr id="14" name="TextBox 13"/>
          <p:cNvSpPr txBox="1"/>
          <p:nvPr/>
        </p:nvSpPr>
        <p:spPr>
          <a:xfrm>
            <a:off x="1219200" y="1447800"/>
            <a:ext cx="6705600" cy="369332"/>
          </a:xfrm>
          <a:prstGeom prst="rect">
            <a:avLst/>
          </a:prstGeom>
          <a:noFill/>
        </p:spPr>
        <p:txBody>
          <a:bodyPr wrap="square" rtlCol="0">
            <a:spAutoFit/>
          </a:bodyPr>
          <a:lstStyle/>
          <a:p>
            <a:pPr algn="ctr"/>
            <a:r>
              <a:rPr lang="en-US" dirty="0" err="1" smtClean="0">
                <a:solidFill>
                  <a:srgbClr val="C00000"/>
                </a:solidFill>
              </a:rPr>
              <a:t>Videography</a:t>
            </a:r>
            <a:r>
              <a:rPr lang="en-US" dirty="0" smtClean="0">
                <a:solidFill>
                  <a:srgbClr val="C00000"/>
                </a:solidFill>
              </a:rPr>
              <a:t> equipment and editing studio provided by:</a:t>
            </a:r>
            <a:endParaRPr lang="en-US" dirty="0">
              <a:solidFill>
                <a:srgbClr val="C00000"/>
              </a:solidFill>
            </a:endParaRPr>
          </a:p>
        </p:txBody>
      </p:sp>
      <p:pic>
        <p:nvPicPr>
          <p:cNvPr id="62466" name="Picture 2" descr="http://deckerphotovideo.com/php/slideshow/seniors/index.php?mode=image&amp;selected=Graduation14.jpg"/>
          <p:cNvPicPr>
            <a:picLocks noChangeAspect="1" noChangeArrowheads="1"/>
          </p:cNvPicPr>
          <p:nvPr/>
        </p:nvPicPr>
        <p:blipFill>
          <a:blip r:embed="rId3"/>
          <a:srcRect t="1818"/>
          <a:stretch>
            <a:fillRect/>
          </a:stretch>
        </p:blipFill>
        <p:spPr bwMode="auto">
          <a:xfrm>
            <a:off x="1752600" y="3352800"/>
            <a:ext cx="1676400" cy="2057400"/>
          </a:xfrm>
          <a:prstGeom prst="rect">
            <a:avLst/>
          </a:prstGeom>
          <a:noFill/>
        </p:spPr>
      </p:pic>
      <p:pic>
        <p:nvPicPr>
          <p:cNvPr id="62470" name="Picture 6"/>
          <p:cNvPicPr>
            <a:picLocks noChangeAspect="1" noChangeArrowheads="1"/>
          </p:cNvPicPr>
          <p:nvPr/>
        </p:nvPicPr>
        <p:blipFill>
          <a:blip r:embed="rId4"/>
          <a:srcRect l="43611" t="39000" r="34491" b="18000"/>
          <a:stretch>
            <a:fillRect/>
          </a:stretch>
        </p:blipFill>
        <p:spPr bwMode="auto">
          <a:xfrm>
            <a:off x="5715000" y="3352800"/>
            <a:ext cx="1676400" cy="2057400"/>
          </a:xfrm>
          <a:prstGeom prst="rect">
            <a:avLst/>
          </a:prstGeom>
          <a:noFill/>
          <a:ln w="9525">
            <a:noFill/>
            <a:miter lim="800000"/>
            <a:headEnd/>
            <a:tailEnd/>
          </a:ln>
        </p:spPr>
      </p:pic>
      <p:pic>
        <p:nvPicPr>
          <p:cNvPr id="16" name="Picture 5"/>
          <p:cNvPicPr>
            <a:picLocks noChangeAspect="1" noChangeArrowheads="1"/>
          </p:cNvPicPr>
          <p:nvPr/>
        </p:nvPicPr>
        <p:blipFill>
          <a:blip r:embed="rId5"/>
          <a:srcRect l="48750" t="39000" r="33750" b="26853"/>
          <a:stretch>
            <a:fillRect/>
          </a:stretch>
        </p:blipFill>
        <p:spPr bwMode="auto">
          <a:xfrm>
            <a:off x="3723167" y="3352800"/>
            <a:ext cx="1687033" cy="2057400"/>
          </a:xfrm>
          <a:prstGeom prst="rect">
            <a:avLst/>
          </a:prstGeom>
          <a:noFill/>
          <a:ln w="9525">
            <a:noFill/>
            <a:miter lim="800000"/>
            <a:headEnd/>
            <a:tailEnd/>
          </a:ln>
        </p:spPr>
      </p:pic>
    </p:spTree>
  </p:cSld>
  <p:clrMapOvr>
    <a:masterClrMapping/>
  </p:clrMapOvr>
  <p:transition spd="slow" advTm="30000">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009490" y="1524000"/>
            <a:ext cx="7220110" cy="3115481"/>
            <a:chOff x="-28657" y="1175810"/>
            <a:chExt cx="9144004" cy="3945642"/>
          </a:xfrm>
        </p:grpSpPr>
        <p:sp>
          <p:nvSpPr>
            <p:cNvPr id="10" name="Rectangle 9"/>
            <p:cNvSpPr/>
            <p:nvPr/>
          </p:nvSpPr>
          <p:spPr>
            <a:xfrm rot="21347495">
              <a:off x="-28657" y="1175810"/>
              <a:ext cx="9144004" cy="3325094"/>
            </a:xfrm>
            <a:prstGeom prst="rect">
              <a:avLst/>
            </a:prstGeom>
            <a:noFill/>
          </p:spPr>
          <p:txBody>
            <a:bodyPr wrap="none" lIns="91440" tIns="45720" rIns="91440" bIns="45720">
              <a:prstTxWarp prst="textFadeRight">
                <a:avLst/>
              </a:prstTxWarp>
              <a:spAutoFit/>
              <a:scene3d>
                <a:camera prst="isometricOffAxis1Right"/>
                <a:lightRig rig="threePt" dir="t"/>
              </a:scene3d>
            </a:bodyPr>
            <a:lstStyle/>
            <a:p>
              <a:pPr algn="ctr"/>
              <a:r>
                <a:rPr lang="en-US" sz="15000" b="1" cap="none" spc="-100" dirty="0" smtClean="0">
                  <a:ln w="76200">
                    <a:solidFill>
                      <a:schemeClr val="tx1"/>
                    </a:solidFill>
                    <a:prstDash val="solid"/>
                  </a:ln>
                  <a:gradFill>
                    <a:gsLst>
                      <a:gs pos="100000">
                        <a:schemeClr val="tx2">
                          <a:lumMod val="50000"/>
                        </a:schemeClr>
                      </a:gs>
                      <a:gs pos="50000">
                        <a:schemeClr val="accent1">
                          <a:tint val="44500"/>
                          <a:satMod val="160000"/>
                        </a:schemeClr>
                      </a:gs>
                      <a:gs pos="100000">
                        <a:schemeClr val="accent1">
                          <a:tint val="23500"/>
                          <a:satMod val="160000"/>
                        </a:schemeClr>
                      </a:gs>
                    </a:gsLst>
                    <a:lin ang="5400000" scaled="0"/>
                  </a:gradFill>
                  <a:effectLst>
                    <a:outerShdw dist="114300" dir="9000000" algn="tr" rotWithShape="0">
                      <a:schemeClr val="bg1"/>
                    </a:outerShdw>
                  </a:effectLst>
                  <a:latin typeface="Blue Highway Linocut" pitchFamily="2" charset="0"/>
                </a:rPr>
                <a:t>DR. HORRIBLE’S</a:t>
              </a:r>
              <a:endParaRPr lang="en-US" sz="15000" b="1" cap="none" spc="-100" dirty="0">
                <a:ln w="76200">
                  <a:solidFill>
                    <a:schemeClr val="tx1"/>
                  </a:solidFill>
                  <a:prstDash val="solid"/>
                </a:ln>
                <a:gradFill>
                  <a:gsLst>
                    <a:gs pos="100000">
                      <a:schemeClr val="tx2">
                        <a:lumMod val="50000"/>
                      </a:schemeClr>
                    </a:gs>
                    <a:gs pos="50000">
                      <a:schemeClr val="accent1">
                        <a:tint val="44500"/>
                        <a:satMod val="160000"/>
                      </a:schemeClr>
                    </a:gs>
                    <a:gs pos="100000">
                      <a:schemeClr val="accent1">
                        <a:tint val="23500"/>
                        <a:satMod val="160000"/>
                      </a:schemeClr>
                    </a:gs>
                  </a:gsLst>
                  <a:lin ang="5400000" scaled="0"/>
                </a:gradFill>
                <a:effectLst>
                  <a:outerShdw dist="114300" dir="9000000" algn="tr" rotWithShape="0">
                    <a:schemeClr val="bg1"/>
                  </a:outerShdw>
                </a:effectLst>
                <a:latin typeface="Blue Highway Linocut" pitchFamily="2" charset="0"/>
              </a:endParaRPr>
            </a:p>
          </p:txBody>
        </p:sp>
        <p:sp>
          <p:nvSpPr>
            <p:cNvPr id="11" name="Rectangle 10"/>
            <p:cNvSpPr/>
            <p:nvPr/>
          </p:nvSpPr>
          <p:spPr>
            <a:xfrm rot="21347495">
              <a:off x="3748213" y="3232194"/>
              <a:ext cx="5195457" cy="1889258"/>
            </a:xfrm>
            <a:prstGeom prst="rect">
              <a:avLst/>
            </a:prstGeom>
            <a:noFill/>
          </p:spPr>
          <p:txBody>
            <a:bodyPr wrap="none" lIns="91440" tIns="45720" rIns="91440" bIns="45720">
              <a:prstTxWarp prst="textFadeLeft">
                <a:avLst/>
              </a:prstTxWarp>
              <a:spAutoFit/>
              <a:scene3d>
                <a:camera prst="isometricOffAxis1Right"/>
                <a:lightRig rig="threePt" dir="t"/>
              </a:scene3d>
            </a:bodyPr>
            <a:lstStyle/>
            <a:p>
              <a:pPr algn="ctr"/>
              <a:r>
                <a:rPr lang="en-US" sz="9600" cap="none" spc="0" dirty="0" smtClean="0">
                  <a:ln w="12700">
                    <a:noFill/>
                    <a:prstDash val="solid"/>
                  </a:ln>
                  <a:solidFill>
                    <a:schemeClr val="bg1"/>
                  </a:solidFill>
                  <a:latin typeface="Arial Black" pitchFamily="34" charset="0"/>
                </a:rPr>
                <a:t>SING-ALONG BLOG</a:t>
              </a:r>
              <a:endParaRPr lang="en-US" sz="9600" cap="none" spc="0" dirty="0">
                <a:ln w="12700">
                  <a:noFill/>
                  <a:prstDash val="solid"/>
                </a:ln>
                <a:solidFill>
                  <a:schemeClr val="bg1"/>
                </a:solidFill>
                <a:latin typeface="Arial Black"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redits.mpg">
            <a:hlinkClick r:id="" action="ppaction://media"/>
          </p:cNvPr>
          <p:cNvPicPr>
            <a:picLocks noRot="1" noChangeAspect="1"/>
          </p:cNvPicPr>
          <p:nvPr>
            <a:videoFile r:link="rId1"/>
          </p:nvPr>
        </p:nvPicPr>
        <p:blipFill>
          <a:blip r:embed="rId3"/>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43000" y="1361507"/>
            <a:ext cx="68580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nvGraphicFramePr>
        <p:xfrm>
          <a:off x="1981200" y="1349828"/>
          <a:ext cx="5942014" cy="4593772"/>
        </p:xfrm>
        <a:graphic>
          <a:graphicData uri="http://schemas.openxmlformats.org/presentationml/2006/ole">
            <p:oleObj spid="_x0000_s1026" name="Acrobat Document" r:id="rId3" imgW="7542857" imgH="5830114" progId="AcroExch.Document.7">
              <p:embed/>
            </p:oleObj>
          </a:graphicData>
        </a:graphic>
      </p:graphicFrame>
      <p:sp>
        <p:nvSpPr>
          <p:cNvPr id="5" name="TextBox 4"/>
          <p:cNvSpPr txBox="1"/>
          <p:nvPr/>
        </p:nvSpPr>
        <p:spPr>
          <a:xfrm>
            <a:off x="1219200" y="1437707"/>
            <a:ext cx="1829283" cy="923330"/>
          </a:xfrm>
          <a:prstGeom prst="rect">
            <a:avLst/>
          </a:prstGeom>
          <a:noFill/>
        </p:spPr>
        <p:txBody>
          <a:bodyPr wrap="none" rtlCol="0">
            <a:spAutoFit/>
          </a:bodyPr>
          <a:lstStyle/>
          <a:p>
            <a:r>
              <a:rPr lang="en-US" dirty="0" smtClean="0"/>
              <a:t>This performance</a:t>
            </a:r>
          </a:p>
          <a:p>
            <a:r>
              <a:rPr lang="en-US" dirty="0" smtClean="0"/>
              <a:t>is sponsored in</a:t>
            </a:r>
          </a:p>
          <a:p>
            <a:r>
              <a:rPr lang="en-US" dirty="0" smtClean="0"/>
              <a:t>part by:</a:t>
            </a:r>
            <a:endParaRPr lang="en-US" dirty="0"/>
          </a:p>
        </p:txBody>
      </p:sp>
    </p:spTree>
  </p:cSld>
  <p:clrMapOvr>
    <a:masterClrMapping/>
  </p:clrMapOvr>
  <p:transition spd="slow" advTm="30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438400" y="1447800"/>
            <a:ext cx="5562600" cy="1184940"/>
          </a:xfrm>
          <a:prstGeom prst="rect">
            <a:avLst/>
          </a:prstGeom>
          <a:noFill/>
        </p:spPr>
        <p:txBody>
          <a:bodyPr wrap="square" rtlCol="0">
            <a:spAutoFit/>
          </a:bodyPr>
          <a:lstStyle/>
          <a:p>
            <a:r>
              <a:rPr lang="en-US" b="1" dirty="0" smtClean="0">
                <a:solidFill>
                  <a:schemeClr val="bg1"/>
                </a:solidFill>
                <a:latin typeface="Arial Rounded MT Bold" pitchFamily="34" charset="0"/>
              </a:rPr>
              <a:t>Josh </a:t>
            </a:r>
            <a:r>
              <a:rPr lang="en-US" b="1" dirty="0" err="1" smtClean="0">
                <a:solidFill>
                  <a:schemeClr val="bg1"/>
                </a:solidFill>
                <a:latin typeface="Arial Rounded MT Bold" pitchFamily="34" charset="0"/>
              </a:rPr>
              <a:t>Collpitts</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(Moist, Groupie)</a:t>
            </a:r>
          </a:p>
          <a:p>
            <a:endParaRPr lang="en-US" sz="500" dirty="0" smtClean="0">
              <a:solidFill>
                <a:schemeClr val="bg1"/>
              </a:solidFill>
              <a:latin typeface="Cambria" pitchFamily="18" charset="0"/>
            </a:endParaRPr>
          </a:p>
          <a:p>
            <a:r>
              <a:rPr lang="en-US" sz="1200" dirty="0" smtClean="0">
                <a:solidFill>
                  <a:schemeClr val="bg1"/>
                </a:solidFill>
                <a:latin typeface="Cambria" pitchFamily="18" charset="0"/>
              </a:rPr>
              <a:t>Most recently, Josh has been seen as Wiley (</a:t>
            </a:r>
            <a:r>
              <a:rPr lang="en-US" sz="1200" i="1" dirty="0" smtClean="0">
                <a:solidFill>
                  <a:schemeClr val="bg1"/>
                </a:solidFill>
                <a:latin typeface="Cambria" pitchFamily="18" charset="0"/>
              </a:rPr>
              <a:t>Dearly Beloved</a:t>
            </a:r>
            <a:r>
              <a:rPr lang="en-US" sz="1200" dirty="0" smtClean="0">
                <a:solidFill>
                  <a:schemeClr val="bg1"/>
                </a:solidFill>
                <a:latin typeface="Cambria" pitchFamily="18" charset="0"/>
              </a:rPr>
              <a:t>), a Wickersham Brother (</a:t>
            </a:r>
            <a:r>
              <a:rPr lang="en-US" sz="1200" i="1" dirty="0" err="1" smtClean="0">
                <a:solidFill>
                  <a:schemeClr val="bg1"/>
                </a:solidFill>
                <a:latin typeface="Cambria" pitchFamily="18" charset="0"/>
              </a:rPr>
              <a:t>Seussical</a:t>
            </a:r>
            <a:r>
              <a:rPr lang="en-US" sz="1200" dirty="0" smtClean="0">
                <a:solidFill>
                  <a:schemeClr val="bg1"/>
                </a:solidFill>
                <a:latin typeface="Cambria" pitchFamily="18" charset="0"/>
              </a:rPr>
              <a:t>), and </a:t>
            </a:r>
            <a:r>
              <a:rPr lang="en-US" sz="1200" dirty="0" err="1" smtClean="0">
                <a:solidFill>
                  <a:schemeClr val="bg1"/>
                </a:solidFill>
                <a:latin typeface="Cambria" pitchFamily="18" charset="0"/>
              </a:rPr>
              <a:t>Renfield</a:t>
            </a:r>
            <a:r>
              <a:rPr lang="en-US" sz="1200" dirty="0" smtClean="0">
                <a:solidFill>
                  <a:schemeClr val="bg1"/>
                </a:solidFill>
                <a:latin typeface="Cambria" pitchFamily="18" charset="0"/>
              </a:rPr>
              <a:t> (</a:t>
            </a:r>
            <a:r>
              <a:rPr lang="en-US" sz="1200" i="1" dirty="0" smtClean="0">
                <a:solidFill>
                  <a:schemeClr val="bg1"/>
                </a:solidFill>
                <a:latin typeface="Cambria" pitchFamily="18" charset="0"/>
              </a:rPr>
              <a:t>Dracula</a:t>
            </a:r>
            <a:r>
              <a:rPr lang="en-US" sz="1200" dirty="0" smtClean="0">
                <a:solidFill>
                  <a:schemeClr val="bg1"/>
                </a:solidFill>
                <a:latin typeface="Cambria" pitchFamily="18" charset="0"/>
              </a:rPr>
              <a:t>) for which he received the Outstanding Lead – Thespian Choice Award.  He was also in </a:t>
            </a:r>
            <a:r>
              <a:rPr lang="en-US" sz="1200" i="1" dirty="0" smtClean="0">
                <a:solidFill>
                  <a:schemeClr val="bg1"/>
                </a:solidFill>
                <a:latin typeface="Cambria" pitchFamily="18" charset="0"/>
              </a:rPr>
              <a:t>pool (no water)</a:t>
            </a:r>
            <a:r>
              <a:rPr lang="en-US" sz="1200" dirty="0" smtClean="0">
                <a:solidFill>
                  <a:schemeClr val="bg1"/>
                </a:solidFill>
                <a:latin typeface="Cambria" pitchFamily="18" charset="0"/>
              </a:rPr>
              <a:t> and will be attending UNI to  major in Theatre.</a:t>
            </a:r>
          </a:p>
        </p:txBody>
      </p:sp>
      <p:sp>
        <p:nvSpPr>
          <p:cNvPr id="22" name="TextBox 21"/>
          <p:cNvSpPr txBox="1"/>
          <p:nvPr/>
        </p:nvSpPr>
        <p:spPr>
          <a:xfrm>
            <a:off x="2438400" y="3048000"/>
            <a:ext cx="5562600" cy="1246495"/>
          </a:xfrm>
          <a:prstGeom prst="rect">
            <a:avLst/>
          </a:prstGeom>
          <a:noFill/>
        </p:spPr>
        <p:txBody>
          <a:bodyPr wrap="square" rtlCol="0">
            <a:spAutoFit/>
          </a:bodyPr>
          <a:lstStyle/>
          <a:p>
            <a:r>
              <a:rPr lang="en-US" b="1" spc="-100" dirty="0" smtClean="0">
                <a:solidFill>
                  <a:schemeClr val="bg1"/>
                </a:solidFill>
                <a:latin typeface="Arial Rounded MT Bold" pitchFamily="34" charset="0"/>
              </a:rPr>
              <a:t>Lauren </a:t>
            </a:r>
            <a:r>
              <a:rPr lang="en-US" b="1" spc="-100" dirty="0" err="1" smtClean="0">
                <a:solidFill>
                  <a:schemeClr val="bg1"/>
                </a:solidFill>
                <a:latin typeface="Arial Rounded MT Bold" pitchFamily="34" charset="0"/>
              </a:rPr>
              <a:t>Galliart</a:t>
            </a:r>
            <a:r>
              <a:rPr lang="en-US" b="1" spc="-100" dirty="0" smtClean="0">
                <a:solidFill>
                  <a:schemeClr val="bg1"/>
                </a:solidFill>
                <a:latin typeface="Arial Rounded MT Bold" pitchFamily="34" charset="0"/>
              </a:rPr>
              <a:t> </a:t>
            </a:r>
            <a:r>
              <a:rPr lang="en-US" spc="-100" dirty="0" smtClean="0">
                <a:solidFill>
                  <a:schemeClr val="bg1"/>
                </a:solidFill>
                <a:latin typeface="Arial Rounded MT Bold" pitchFamily="34" charset="0"/>
              </a:rPr>
              <a:t>(Bad Horse, Reporter, Groupie, Mayor)</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Would like to thank her job for helping her learn how to multi-task and juggle her multiple personalities in this show.  Lauren was most recently seen performing Wendy in the Grand Opera House’s </a:t>
            </a:r>
            <a:r>
              <a:rPr lang="en-US" sz="1200" i="1" dirty="0" smtClean="0">
                <a:solidFill>
                  <a:schemeClr val="bg1"/>
                </a:solidFill>
                <a:latin typeface="Cambria" pitchFamily="18" charset="0"/>
              </a:rPr>
              <a:t>Peter Pan</a:t>
            </a:r>
            <a:r>
              <a:rPr lang="en-US" sz="1200" dirty="0" smtClean="0">
                <a:solidFill>
                  <a:schemeClr val="bg1"/>
                </a:solidFill>
                <a:latin typeface="Cambria" pitchFamily="18" charset="0"/>
              </a:rPr>
              <a:t>.  Lauren is currently attending UNI and majoring in Theatre.</a:t>
            </a:r>
            <a:endParaRPr lang="en-US" sz="1200" i="1" dirty="0">
              <a:solidFill>
                <a:schemeClr val="bg1"/>
              </a:solidFill>
              <a:latin typeface="Cambria" pitchFamily="18" charset="0"/>
            </a:endParaRPr>
          </a:p>
        </p:txBody>
      </p:sp>
      <p:sp>
        <p:nvSpPr>
          <p:cNvPr id="24" name="TextBox 23"/>
          <p:cNvSpPr txBox="1"/>
          <p:nvPr/>
        </p:nvSpPr>
        <p:spPr>
          <a:xfrm>
            <a:off x="2438400" y="4648200"/>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Lara </a:t>
            </a:r>
            <a:r>
              <a:rPr lang="en-US" b="1" dirty="0" err="1" smtClean="0">
                <a:solidFill>
                  <a:schemeClr val="bg1"/>
                </a:solidFill>
                <a:latin typeface="Arial Rounded MT Bold" pitchFamily="34" charset="0"/>
              </a:rPr>
              <a:t>Dohner</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(Groupie)</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Lara was last seen as a split personality in Dubuque Senior High’s </a:t>
            </a:r>
            <a:r>
              <a:rPr lang="en-US" sz="1200" i="1" dirty="0" smtClean="0">
                <a:solidFill>
                  <a:schemeClr val="bg1"/>
                </a:solidFill>
                <a:latin typeface="Cambria" pitchFamily="18" charset="0"/>
              </a:rPr>
              <a:t>Dearly Beloved</a:t>
            </a:r>
            <a:r>
              <a:rPr lang="en-US" sz="1200" dirty="0" smtClean="0">
                <a:solidFill>
                  <a:schemeClr val="bg1"/>
                </a:solidFill>
                <a:latin typeface="Cambria" pitchFamily="18" charset="0"/>
              </a:rPr>
              <a:t>, and </a:t>
            </a:r>
            <a:r>
              <a:rPr lang="en-US" sz="1200" dirty="0" err="1" smtClean="0">
                <a:solidFill>
                  <a:schemeClr val="bg1"/>
                </a:solidFill>
                <a:latin typeface="Cambria" pitchFamily="18" charset="0"/>
              </a:rPr>
              <a:t>Trainwreck</a:t>
            </a:r>
            <a:r>
              <a:rPr lang="en-US" sz="1200" dirty="0" smtClean="0">
                <a:solidFill>
                  <a:schemeClr val="bg1"/>
                </a:solidFill>
                <a:latin typeface="Cambria" pitchFamily="18" charset="0"/>
              </a:rPr>
              <a:t> Productions’ collaborative show with Senior High, </a:t>
            </a:r>
            <a:r>
              <a:rPr lang="en-US" sz="1200" i="1" dirty="0" smtClean="0">
                <a:solidFill>
                  <a:schemeClr val="bg1"/>
                </a:solidFill>
                <a:latin typeface="Cambria" pitchFamily="18" charset="0"/>
              </a:rPr>
              <a:t>pool (no water)</a:t>
            </a:r>
            <a:r>
              <a:rPr lang="en-US" sz="1200" dirty="0" smtClean="0">
                <a:solidFill>
                  <a:schemeClr val="bg1"/>
                </a:solidFill>
                <a:latin typeface="Cambria" pitchFamily="18" charset="0"/>
              </a:rPr>
              <a:t>.   She is very excited to be playing the creepy-creepy stalker she is.  This past year, Lara contributed to Senior’s win of the IHSSA Ensemble Acting All-State Banner.</a:t>
            </a:r>
            <a:endParaRPr lang="en-US" sz="1200" i="1" dirty="0">
              <a:latin typeface="Cambria" pitchFamily="18" charset="0"/>
            </a:endParaRPr>
          </a:p>
        </p:txBody>
      </p:sp>
      <p:pic>
        <p:nvPicPr>
          <p:cNvPr id="55298" name="Picture 2"/>
          <p:cNvPicPr>
            <a:picLocks noChangeAspect="1" noChangeArrowheads="1"/>
          </p:cNvPicPr>
          <p:nvPr/>
        </p:nvPicPr>
        <p:blipFill>
          <a:blip r:embed="rId2">
            <a:grayscl/>
          </a:blip>
          <a:srcRect l="31034" t="15517" r="10345" b="40517"/>
          <a:stretch>
            <a:fillRect/>
          </a:stretch>
        </p:blipFill>
        <p:spPr bwMode="auto">
          <a:xfrm>
            <a:off x="1143000" y="3048000"/>
            <a:ext cx="1295400" cy="1295400"/>
          </a:xfrm>
          <a:prstGeom prst="rect">
            <a:avLst/>
          </a:prstGeom>
          <a:noFill/>
          <a:ln w="9525">
            <a:noFill/>
            <a:miter lim="800000"/>
            <a:headEnd/>
            <a:tailEnd/>
          </a:ln>
        </p:spPr>
      </p:pic>
      <p:pic>
        <p:nvPicPr>
          <p:cNvPr id="55299" name="Picture 3"/>
          <p:cNvPicPr>
            <a:picLocks noChangeAspect="1" noChangeArrowheads="1"/>
          </p:cNvPicPr>
          <p:nvPr/>
        </p:nvPicPr>
        <p:blipFill>
          <a:blip r:embed="rId3">
            <a:grayscl/>
          </a:blip>
          <a:srcRect l="40000" r="20000" b="46667"/>
          <a:stretch>
            <a:fillRect/>
          </a:stretch>
        </p:blipFill>
        <p:spPr bwMode="auto">
          <a:xfrm>
            <a:off x="1143000" y="1447800"/>
            <a:ext cx="1295400" cy="1295400"/>
          </a:xfrm>
          <a:prstGeom prst="rect">
            <a:avLst/>
          </a:prstGeom>
          <a:noFill/>
          <a:ln w="9525">
            <a:noFill/>
            <a:miter lim="800000"/>
            <a:headEnd/>
            <a:tailEnd/>
          </a:ln>
        </p:spPr>
      </p:pic>
      <p:pic>
        <p:nvPicPr>
          <p:cNvPr id="55300" name="Picture 4"/>
          <p:cNvPicPr>
            <a:picLocks noChangeAspect="1" noChangeArrowheads="1"/>
          </p:cNvPicPr>
          <p:nvPr/>
        </p:nvPicPr>
        <p:blipFill>
          <a:blip r:embed="rId4">
            <a:grayscl/>
          </a:blip>
          <a:srcRect l="18182" r="4545" b="41205"/>
          <a:stretch>
            <a:fillRect/>
          </a:stretch>
        </p:blipFill>
        <p:spPr bwMode="auto">
          <a:xfrm>
            <a:off x="1143000" y="4648199"/>
            <a:ext cx="1295400" cy="1295401"/>
          </a:xfrm>
          <a:prstGeom prst="rect">
            <a:avLst/>
          </a:prstGeom>
          <a:noFill/>
          <a:ln w="9525">
            <a:noFill/>
            <a:miter lim="800000"/>
            <a:headEnd/>
            <a:tailEnd/>
          </a:ln>
        </p:spPr>
      </p:pic>
    </p:spTree>
  </p:cSld>
  <p:clrMapOvr>
    <a:masterClrMapping/>
  </p:clrMapOvr>
  <p:transition spd="slow" advTm="30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143000" y="1371600"/>
            <a:ext cx="6858000" cy="457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1384300"/>
            <a:ext cx="6858000" cy="318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duotone>
              <a:schemeClr val="accent2">
                <a:shade val="45000"/>
                <a:satMod val="135000"/>
              </a:schemeClr>
              <a:prstClr val="white"/>
            </a:duotone>
            <a:lum contrast="40000"/>
          </a:blip>
          <a:srcRect l="27566" r="26246"/>
          <a:stretch>
            <a:fillRect/>
          </a:stretch>
        </p:blipFill>
        <p:spPr bwMode="auto">
          <a:xfrm>
            <a:off x="2362200" y="1524000"/>
            <a:ext cx="4648200" cy="2921726"/>
          </a:xfrm>
          <a:prstGeom prst="rect">
            <a:avLst/>
          </a:prstGeom>
          <a:noFill/>
          <a:ln w="9525">
            <a:noFill/>
            <a:miter lim="800000"/>
            <a:headEnd/>
            <a:tailEnd/>
          </a:ln>
        </p:spPr>
      </p:pic>
      <p:sp>
        <p:nvSpPr>
          <p:cNvPr id="13" name="TextBox 12"/>
          <p:cNvSpPr txBox="1"/>
          <p:nvPr/>
        </p:nvSpPr>
        <p:spPr>
          <a:xfrm>
            <a:off x="2101636" y="1447800"/>
            <a:ext cx="1479764" cy="646331"/>
          </a:xfrm>
          <a:prstGeom prst="rect">
            <a:avLst/>
          </a:prstGeom>
          <a:noFill/>
        </p:spPr>
        <p:txBody>
          <a:bodyPr wrap="none" rtlCol="0">
            <a:spAutoFit/>
          </a:bodyPr>
          <a:lstStyle/>
          <a:p>
            <a:r>
              <a:rPr lang="en-US" dirty="0" smtClean="0"/>
              <a:t>Sound system</a:t>
            </a:r>
          </a:p>
          <a:p>
            <a:r>
              <a:rPr lang="en-US" dirty="0" smtClean="0"/>
              <a:t>provided by:</a:t>
            </a:r>
          </a:p>
        </p:txBody>
      </p:sp>
      <p:sp>
        <p:nvSpPr>
          <p:cNvPr id="42" name="TextBox 41"/>
          <p:cNvSpPr txBox="1"/>
          <p:nvPr/>
        </p:nvSpPr>
        <p:spPr>
          <a:xfrm>
            <a:off x="1143000" y="4867870"/>
            <a:ext cx="6858000" cy="923330"/>
          </a:xfrm>
          <a:prstGeom prst="rect">
            <a:avLst/>
          </a:prstGeom>
          <a:noFill/>
        </p:spPr>
        <p:txBody>
          <a:bodyPr wrap="square" rtlCol="0">
            <a:spAutoFit/>
          </a:bodyPr>
          <a:lstStyle/>
          <a:p>
            <a:pPr algn="ctr"/>
            <a:r>
              <a:rPr lang="en-US" dirty="0" smtClean="0">
                <a:solidFill>
                  <a:schemeClr val="bg1"/>
                </a:solidFill>
                <a:latin typeface="Arial Black" pitchFamily="34" charset="0"/>
              </a:rPr>
              <a:t>2300 John F Kennedy Rd.   </a:t>
            </a:r>
            <a:r>
              <a:rPr lang="en-US" dirty="0" smtClean="0">
                <a:solidFill>
                  <a:schemeClr val="bg1"/>
                </a:solidFill>
                <a:latin typeface="Arial"/>
                <a:cs typeface="Arial"/>
              </a:rPr>
              <a:t>♦</a:t>
            </a:r>
            <a:r>
              <a:rPr lang="en-US" dirty="0" smtClean="0">
                <a:solidFill>
                  <a:schemeClr val="bg1"/>
                </a:solidFill>
                <a:latin typeface="Arial Black" pitchFamily="34" charset="0"/>
              </a:rPr>
              <a:t>  Dubuque, Iowa 52002</a:t>
            </a:r>
          </a:p>
          <a:p>
            <a:pPr algn="ctr"/>
            <a:r>
              <a:rPr lang="en-US" dirty="0" smtClean="0">
                <a:solidFill>
                  <a:schemeClr val="bg1"/>
                </a:solidFill>
                <a:latin typeface="Arial Black" pitchFamily="34" charset="0"/>
              </a:rPr>
              <a:t/>
            </a:r>
            <a:br>
              <a:rPr lang="en-US" dirty="0" smtClean="0">
                <a:solidFill>
                  <a:schemeClr val="bg1"/>
                </a:solidFill>
                <a:latin typeface="Arial Black" pitchFamily="34" charset="0"/>
              </a:rPr>
            </a:br>
            <a:r>
              <a:rPr lang="en-US" dirty="0" smtClean="0">
                <a:solidFill>
                  <a:schemeClr val="bg1"/>
                </a:solidFill>
                <a:latin typeface="Arial Black" pitchFamily="34" charset="0"/>
              </a:rPr>
              <a:t>    Phone: 563-556-6052   </a:t>
            </a:r>
            <a:r>
              <a:rPr lang="en-US" dirty="0" smtClean="0">
                <a:solidFill>
                  <a:schemeClr val="bg1"/>
                </a:solidFill>
                <a:latin typeface="Arial"/>
                <a:cs typeface="Arial"/>
              </a:rPr>
              <a:t>♦</a:t>
            </a:r>
            <a:r>
              <a:rPr lang="en-US" dirty="0" smtClean="0">
                <a:solidFill>
                  <a:schemeClr val="bg1"/>
                </a:solidFill>
                <a:latin typeface="Arial Black" pitchFamily="34" charset="0"/>
              </a:rPr>
              <a:t>   www.uncleikes.com</a:t>
            </a:r>
            <a:endParaRPr lang="en-US" dirty="0">
              <a:solidFill>
                <a:schemeClr val="bg1"/>
              </a:solidFill>
              <a:latin typeface="Arial Black" pitchFamily="34" charset="0"/>
            </a:endParaRPr>
          </a:p>
        </p:txBody>
      </p:sp>
    </p:spTree>
  </p:cSld>
  <p:clrMapOvr>
    <a:masterClrMapping/>
  </p:clrMapOvr>
  <p:transition spd="slow" advTm="3000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438400" y="1447800"/>
            <a:ext cx="5562600" cy="1184940"/>
          </a:xfrm>
          <a:prstGeom prst="rect">
            <a:avLst/>
          </a:prstGeom>
          <a:noFill/>
        </p:spPr>
        <p:txBody>
          <a:bodyPr wrap="square" rtlCol="0">
            <a:spAutoFit/>
          </a:bodyPr>
          <a:lstStyle/>
          <a:p>
            <a:r>
              <a:rPr lang="en-US" b="1" dirty="0" smtClean="0">
                <a:solidFill>
                  <a:schemeClr val="bg1"/>
                </a:solidFill>
                <a:latin typeface="Arial Rounded MT Bold" pitchFamily="34" charset="0"/>
              </a:rPr>
              <a:t>Sarah E. </a:t>
            </a:r>
            <a:r>
              <a:rPr lang="en-US" b="1" dirty="0" err="1" smtClean="0">
                <a:solidFill>
                  <a:schemeClr val="bg1"/>
                </a:solidFill>
                <a:latin typeface="Arial Rounded MT Bold" pitchFamily="34" charset="0"/>
              </a:rPr>
              <a:t>Szeibel</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(Director, Piano)</a:t>
            </a:r>
          </a:p>
          <a:p>
            <a:endParaRPr lang="en-US" sz="500" dirty="0" smtClean="0">
              <a:solidFill>
                <a:schemeClr val="bg1"/>
              </a:solidFill>
              <a:latin typeface="Cambria" pitchFamily="18" charset="0"/>
            </a:endParaRPr>
          </a:p>
          <a:p>
            <a:r>
              <a:rPr lang="en-US" sz="1200" dirty="0" smtClean="0">
                <a:solidFill>
                  <a:schemeClr val="bg1"/>
                </a:solidFill>
                <a:latin typeface="Cambria" pitchFamily="18" charset="0"/>
              </a:rPr>
              <a:t>Sarah Operates, and by that, I mean sings Opera.  Sarah’s last project was directing and playing in Dubuque Senior High School &amp; Anderson Vocal Art Studio’s production of  the opera, </a:t>
            </a:r>
            <a:r>
              <a:rPr lang="en-US" sz="1200" i="1" dirty="0" smtClean="0">
                <a:solidFill>
                  <a:schemeClr val="bg1"/>
                </a:solidFill>
                <a:latin typeface="Cambria" pitchFamily="18" charset="0"/>
              </a:rPr>
              <a:t>The Medium</a:t>
            </a:r>
            <a:r>
              <a:rPr lang="en-US" sz="1200" dirty="0" smtClean="0">
                <a:solidFill>
                  <a:schemeClr val="bg1"/>
                </a:solidFill>
                <a:latin typeface="Cambria" pitchFamily="18" charset="0"/>
              </a:rPr>
              <a:t>.  This fall, Sarah will attend Oklahoma City University to study vocal performance and become an opera star.</a:t>
            </a:r>
          </a:p>
        </p:txBody>
      </p:sp>
      <p:sp>
        <p:nvSpPr>
          <p:cNvPr id="22" name="TextBox 21"/>
          <p:cNvSpPr txBox="1"/>
          <p:nvPr/>
        </p:nvSpPr>
        <p:spPr>
          <a:xfrm>
            <a:off x="2438400" y="3048000"/>
            <a:ext cx="5562600" cy="1246495"/>
          </a:xfrm>
          <a:prstGeom prst="rect">
            <a:avLst/>
          </a:prstGeom>
          <a:noFill/>
        </p:spPr>
        <p:txBody>
          <a:bodyPr wrap="square" rtlCol="0">
            <a:spAutoFit/>
          </a:bodyPr>
          <a:lstStyle/>
          <a:p>
            <a:r>
              <a:rPr lang="en-US" b="1" spc="-100" dirty="0" smtClean="0">
                <a:solidFill>
                  <a:schemeClr val="bg1"/>
                </a:solidFill>
                <a:latin typeface="Arial Rounded MT Bold" pitchFamily="34" charset="0"/>
              </a:rPr>
              <a:t>Kevin Duggan </a:t>
            </a:r>
            <a:r>
              <a:rPr lang="en-US" spc="-100" dirty="0" smtClean="0">
                <a:solidFill>
                  <a:schemeClr val="bg1"/>
                </a:solidFill>
                <a:latin typeface="Arial Rounded MT Bold" pitchFamily="34" charset="0"/>
              </a:rPr>
              <a:t>(Bad Horse, Reporter, Guitar)</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Kevin Duggan is pretty much awesome… in fact so awesome that his friends don’t speak to him out of fear that they won’t be cool enough.  Rocking the guitar as well as the sound system set-up, Kevin’s done stuff I suppose.  Go you Mr. Does-whatever-he’s-asked-to-man, you are a true man of genius.</a:t>
            </a:r>
            <a:endParaRPr lang="en-US" sz="1200" i="1" dirty="0">
              <a:solidFill>
                <a:schemeClr val="bg1"/>
              </a:solidFill>
              <a:latin typeface="Cambria" pitchFamily="18" charset="0"/>
            </a:endParaRPr>
          </a:p>
        </p:txBody>
      </p:sp>
      <p:sp>
        <p:nvSpPr>
          <p:cNvPr id="24" name="TextBox 23"/>
          <p:cNvSpPr txBox="1"/>
          <p:nvPr/>
        </p:nvSpPr>
        <p:spPr>
          <a:xfrm>
            <a:off x="2438400" y="4648200"/>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Andrew </a:t>
            </a:r>
            <a:r>
              <a:rPr lang="en-US" b="1" dirty="0" err="1" smtClean="0">
                <a:solidFill>
                  <a:schemeClr val="bg1"/>
                </a:solidFill>
                <a:latin typeface="Arial Rounded MT Bold" pitchFamily="34" charset="0"/>
              </a:rPr>
              <a:t>Lehmkuhl</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(Stage Manager)</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You won’t be seeing Andrew.  As you are reading this, he is manning the projection room for this show.  Hopefully he doesn’t break anything.  Not only don’t you get to see him in this show, but you also don’t get to see a picture of him because we are not </a:t>
            </a:r>
            <a:r>
              <a:rPr lang="en-US" sz="1200" dirty="0" err="1" smtClean="0">
                <a:solidFill>
                  <a:schemeClr val="bg1"/>
                </a:solidFill>
                <a:latin typeface="Cambria" pitchFamily="18" charset="0"/>
              </a:rPr>
              <a:t>Facebook</a:t>
            </a:r>
            <a:r>
              <a:rPr lang="en-US" sz="1200" dirty="0" smtClean="0">
                <a:solidFill>
                  <a:schemeClr val="bg1"/>
                </a:solidFill>
                <a:latin typeface="Cambria" pitchFamily="18" charset="0"/>
              </a:rPr>
              <a:t> Friends.  That means we’re not real friends, right?  Fine, be that way!</a:t>
            </a:r>
            <a:endParaRPr lang="en-US" sz="1200" i="1" dirty="0">
              <a:latin typeface="Cambria" pitchFamily="18" charset="0"/>
            </a:endParaRPr>
          </a:p>
        </p:txBody>
      </p:sp>
      <p:pic>
        <p:nvPicPr>
          <p:cNvPr id="56322" name="Picture 2"/>
          <p:cNvPicPr>
            <a:picLocks noChangeAspect="1" noChangeArrowheads="1"/>
          </p:cNvPicPr>
          <p:nvPr/>
        </p:nvPicPr>
        <p:blipFill>
          <a:blip r:embed="rId2" cstate="print">
            <a:grayscl/>
          </a:blip>
          <a:srcRect t="9077" b="13771"/>
          <a:stretch>
            <a:fillRect/>
          </a:stretch>
        </p:blipFill>
        <p:spPr bwMode="auto">
          <a:xfrm>
            <a:off x="1143000" y="1447800"/>
            <a:ext cx="1295400" cy="1295400"/>
          </a:xfrm>
          <a:prstGeom prst="rect">
            <a:avLst/>
          </a:prstGeom>
          <a:noFill/>
          <a:ln w="9525">
            <a:noFill/>
            <a:miter lim="800000"/>
            <a:headEnd/>
            <a:tailEnd/>
          </a:ln>
        </p:spPr>
      </p:pic>
      <p:pic>
        <p:nvPicPr>
          <p:cNvPr id="59393" name="Picture 1"/>
          <p:cNvPicPr>
            <a:picLocks noChangeAspect="1" noChangeArrowheads="1"/>
          </p:cNvPicPr>
          <p:nvPr/>
        </p:nvPicPr>
        <p:blipFill>
          <a:blip r:embed="rId3">
            <a:grayscl/>
            <a:lum bright="-30000" contrast="40000"/>
          </a:blip>
          <a:srcRect l="18529" r="18471"/>
          <a:stretch>
            <a:fillRect/>
          </a:stretch>
        </p:blipFill>
        <p:spPr bwMode="auto">
          <a:xfrm>
            <a:off x="1143000" y="4648200"/>
            <a:ext cx="1295400" cy="1295400"/>
          </a:xfrm>
          <a:prstGeom prst="rect">
            <a:avLst/>
          </a:prstGeom>
          <a:noFill/>
          <a:ln w="9525">
            <a:noFill/>
            <a:miter lim="800000"/>
            <a:headEnd/>
            <a:tailEnd/>
          </a:ln>
        </p:spPr>
      </p:pic>
      <p:pic>
        <p:nvPicPr>
          <p:cNvPr id="12" name="Picture 3"/>
          <p:cNvPicPr>
            <a:picLocks noChangeAspect="1" noChangeArrowheads="1"/>
          </p:cNvPicPr>
          <p:nvPr/>
        </p:nvPicPr>
        <p:blipFill>
          <a:blip r:embed="rId4">
            <a:grayscl/>
          </a:blip>
          <a:srcRect l="20000" t="2963" r="12000" b="46667"/>
          <a:stretch>
            <a:fillRect/>
          </a:stretch>
        </p:blipFill>
        <p:spPr bwMode="auto">
          <a:xfrm>
            <a:off x="1143000" y="3048000"/>
            <a:ext cx="1295400" cy="1295400"/>
          </a:xfrm>
          <a:prstGeom prst="rect">
            <a:avLst/>
          </a:prstGeom>
          <a:noFill/>
          <a:ln w="9525">
            <a:noFill/>
            <a:miter lim="800000"/>
            <a:headEnd/>
            <a:tailEnd/>
          </a:ln>
        </p:spPr>
      </p:pic>
    </p:spTree>
  </p:cSld>
  <p:clrMapOvr>
    <a:masterClrMapping/>
  </p:clrMapOvr>
  <p:transition spd="slow" advTm="30000">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43000" y="1371600"/>
            <a:ext cx="6858000" cy="4572000"/>
          </a:xfrm>
          <a:prstGeom prst="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19200" y="1447800"/>
            <a:ext cx="2286000" cy="646331"/>
          </a:xfrm>
          <a:prstGeom prst="rect">
            <a:avLst/>
          </a:prstGeom>
          <a:noFill/>
        </p:spPr>
        <p:txBody>
          <a:bodyPr wrap="square" rtlCol="0">
            <a:spAutoFit/>
          </a:bodyPr>
          <a:lstStyle/>
          <a:p>
            <a:r>
              <a:rPr lang="en-US" dirty="0" smtClean="0"/>
              <a:t>This performance is sponsored in part by:</a:t>
            </a:r>
            <a:endParaRPr lang="en-US" dirty="0"/>
          </a:p>
        </p:txBody>
      </p:sp>
      <p:pic>
        <p:nvPicPr>
          <p:cNvPr id="10" name="Picture 1"/>
          <p:cNvPicPr>
            <a:picLocks noChangeAspect="1" noChangeArrowheads="1"/>
          </p:cNvPicPr>
          <p:nvPr/>
        </p:nvPicPr>
        <p:blipFill>
          <a:blip r:embed="rId2">
            <a:clrChange>
              <a:clrFrom>
                <a:srgbClr val="EF51A6"/>
              </a:clrFrom>
              <a:clrTo>
                <a:srgbClr val="EF51A6">
                  <a:alpha val="0"/>
                </a:srgbClr>
              </a:clrTo>
            </a:clrChange>
          </a:blip>
          <a:srcRect/>
          <a:stretch>
            <a:fillRect/>
          </a:stretch>
        </p:blipFill>
        <p:spPr bwMode="auto">
          <a:xfrm>
            <a:off x="1143000" y="1600200"/>
            <a:ext cx="6858000" cy="1849855"/>
          </a:xfrm>
          <a:prstGeom prst="rect">
            <a:avLst/>
          </a:prstGeom>
          <a:noFill/>
          <a:ln w="9525">
            <a:noFill/>
            <a:miter lim="800000"/>
            <a:headEnd/>
            <a:tailEnd/>
          </a:ln>
        </p:spPr>
      </p:pic>
      <p:sp>
        <p:nvSpPr>
          <p:cNvPr id="11" name="TextBox 10"/>
          <p:cNvSpPr txBox="1"/>
          <p:nvPr/>
        </p:nvSpPr>
        <p:spPr>
          <a:xfrm>
            <a:off x="1219200" y="3467100"/>
            <a:ext cx="2667000" cy="2400657"/>
          </a:xfrm>
          <a:prstGeom prst="rect">
            <a:avLst/>
          </a:prstGeom>
          <a:noFill/>
        </p:spPr>
        <p:txBody>
          <a:bodyPr wrap="square" rtlCol="0">
            <a:spAutoFit/>
          </a:bodyPr>
          <a:lstStyle/>
          <a:p>
            <a:pPr algn="ctr"/>
            <a:r>
              <a:rPr lang="en-US" sz="5000" dirty="0" smtClean="0">
                <a:solidFill>
                  <a:schemeClr val="bg1"/>
                </a:solidFill>
                <a:latin typeface="Arial Black" pitchFamily="34" charset="0"/>
              </a:rPr>
              <a:t>FIND</a:t>
            </a:r>
          </a:p>
          <a:p>
            <a:pPr algn="ctr"/>
            <a:r>
              <a:rPr lang="en-US" sz="5000" dirty="0" smtClean="0">
                <a:solidFill>
                  <a:schemeClr val="bg1"/>
                </a:solidFill>
                <a:latin typeface="Arial Black" pitchFamily="34" charset="0"/>
              </a:rPr>
              <a:t>YOUR</a:t>
            </a:r>
          </a:p>
          <a:p>
            <a:pPr algn="ctr"/>
            <a:r>
              <a:rPr lang="en-US" sz="5000" dirty="0" smtClean="0">
                <a:solidFill>
                  <a:schemeClr val="bg1"/>
                </a:solidFill>
                <a:latin typeface="Arial Black" pitchFamily="34" charset="0"/>
              </a:rPr>
              <a:t>VOICE!</a:t>
            </a:r>
            <a:endParaRPr lang="en-US" sz="5000" dirty="0">
              <a:solidFill>
                <a:schemeClr val="bg1"/>
              </a:solidFill>
              <a:latin typeface="Arial Black" pitchFamily="34" charset="0"/>
            </a:endParaRPr>
          </a:p>
        </p:txBody>
      </p:sp>
      <p:sp>
        <p:nvSpPr>
          <p:cNvPr id="12" name="TextBox 11"/>
          <p:cNvSpPr txBox="1"/>
          <p:nvPr/>
        </p:nvSpPr>
        <p:spPr>
          <a:xfrm>
            <a:off x="3962400" y="3776008"/>
            <a:ext cx="3886200" cy="1938992"/>
          </a:xfrm>
          <a:prstGeom prst="rect">
            <a:avLst/>
          </a:prstGeom>
          <a:noFill/>
        </p:spPr>
        <p:txBody>
          <a:bodyPr wrap="square" rtlCol="0">
            <a:spAutoFit/>
          </a:bodyPr>
          <a:lstStyle/>
          <a:p>
            <a:pPr algn="ctr"/>
            <a:r>
              <a:rPr lang="en-US" sz="2000" dirty="0" smtClean="0">
                <a:latin typeface="Credit Valley" pitchFamily="2" charset="0"/>
              </a:rPr>
              <a:t>Studios in Dubuque, IA &amp; Elizabeth, IL</a:t>
            </a:r>
          </a:p>
          <a:p>
            <a:pPr algn="ctr"/>
            <a:endParaRPr lang="en-US" sz="2000" dirty="0" smtClean="0">
              <a:latin typeface="Credit Valley" pitchFamily="2" charset="0"/>
            </a:endParaRPr>
          </a:p>
          <a:p>
            <a:pPr algn="ctr"/>
            <a:r>
              <a:rPr lang="en-US" sz="3000" b="1" dirty="0" smtClean="0">
                <a:latin typeface="Credit Valley" pitchFamily="2" charset="0"/>
              </a:rPr>
              <a:t>815.713.9342</a:t>
            </a:r>
          </a:p>
          <a:p>
            <a:pPr algn="ctr"/>
            <a:endParaRPr lang="en-US" sz="2000" b="1" dirty="0" smtClean="0">
              <a:latin typeface="Credit Valley" pitchFamily="2" charset="0"/>
            </a:endParaRPr>
          </a:p>
          <a:p>
            <a:pPr algn="ctr"/>
            <a:r>
              <a:rPr lang="en-US" sz="3000" b="1" dirty="0" smtClean="0">
                <a:latin typeface="Credit Valley" pitchFamily="2" charset="0"/>
              </a:rPr>
              <a:t>andersonvocalarts.com</a:t>
            </a:r>
            <a:endParaRPr lang="en-US" sz="3000" b="1" dirty="0">
              <a:latin typeface="Credit Valley" pitchFamily="2" charset="0"/>
            </a:endParaRPr>
          </a:p>
        </p:txBody>
      </p:sp>
    </p:spTree>
  </p:cSld>
  <p:clrMapOvr>
    <a:masterClrMapping/>
  </p:clrMapOvr>
  <p:transition spd="slow" advTm="30000">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438400" y="1447799"/>
            <a:ext cx="5562600" cy="1369606"/>
          </a:xfrm>
          <a:prstGeom prst="rect">
            <a:avLst/>
          </a:prstGeom>
          <a:noFill/>
        </p:spPr>
        <p:txBody>
          <a:bodyPr wrap="square" rtlCol="0">
            <a:spAutoFit/>
          </a:bodyPr>
          <a:lstStyle/>
          <a:p>
            <a:r>
              <a:rPr lang="en-US" b="1" dirty="0" smtClean="0">
                <a:solidFill>
                  <a:schemeClr val="bg1"/>
                </a:solidFill>
                <a:latin typeface="Arial Rounded MT Bold" pitchFamily="34" charset="0"/>
              </a:rPr>
              <a:t>R. Michael Decker </a:t>
            </a:r>
            <a:r>
              <a:rPr lang="en-US" dirty="0" smtClean="0">
                <a:solidFill>
                  <a:schemeClr val="bg1"/>
                </a:solidFill>
                <a:latin typeface="Arial Rounded MT Bold" pitchFamily="34" charset="0"/>
              </a:rPr>
              <a:t>(Dr. Horrible / Billy)</a:t>
            </a:r>
          </a:p>
          <a:p>
            <a:endParaRPr lang="en-US" sz="500" dirty="0" smtClean="0">
              <a:solidFill>
                <a:schemeClr val="bg1"/>
              </a:solidFill>
              <a:latin typeface="Cambria" pitchFamily="18" charset="0"/>
            </a:endParaRPr>
          </a:p>
          <a:p>
            <a:r>
              <a:rPr lang="en-US" sz="1200" dirty="0" smtClean="0">
                <a:solidFill>
                  <a:schemeClr val="bg1"/>
                </a:solidFill>
                <a:latin typeface="Cambria" pitchFamily="18" charset="0"/>
              </a:rPr>
              <a:t>Decker is very excited to be a part of </a:t>
            </a:r>
            <a:r>
              <a:rPr lang="en-US" sz="1200" dirty="0" err="1" smtClean="0">
                <a:solidFill>
                  <a:schemeClr val="bg1"/>
                </a:solidFill>
                <a:latin typeface="Cambria" pitchFamily="18" charset="0"/>
              </a:rPr>
              <a:t>Trainwreck’s</a:t>
            </a:r>
            <a:r>
              <a:rPr lang="en-US" sz="1200" dirty="0" smtClean="0">
                <a:solidFill>
                  <a:schemeClr val="bg1"/>
                </a:solidFill>
                <a:latin typeface="Cambria" pitchFamily="18" charset="0"/>
              </a:rPr>
              <a:t> first musical.   Most recent appearances include </a:t>
            </a:r>
            <a:r>
              <a:rPr lang="en-US" sz="1200" dirty="0" err="1" smtClean="0">
                <a:solidFill>
                  <a:schemeClr val="bg1"/>
                </a:solidFill>
                <a:latin typeface="Cambria" pitchFamily="18" charset="0"/>
              </a:rPr>
              <a:t>Smee</a:t>
            </a:r>
            <a:r>
              <a:rPr lang="en-US" sz="1200" dirty="0" smtClean="0">
                <a:solidFill>
                  <a:schemeClr val="bg1"/>
                </a:solidFill>
                <a:latin typeface="Cambria" pitchFamily="18" charset="0"/>
              </a:rPr>
              <a:t> (</a:t>
            </a:r>
            <a:r>
              <a:rPr lang="en-US" sz="1200" i="1" dirty="0" smtClean="0">
                <a:solidFill>
                  <a:schemeClr val="bg1"/>
                </a:solidFill>
                <a:latin typeface="Cambria" pitchFamily="18" charset="0"/>
              </a:rPr>
              <a:t>Peter Pan</a:t>
            </a:r>
            <a:r>
              <a:rPr lang="en-US" sz="1200" dirty="0" smtClean="0">
                <a:solidFill>
                  <a:schemeClr val="bg1"/>
                </a:solidFill>
                <a:latin typeface="Cambria" pitchFamily="18" charset="0"/>
              </a:rPr>
              <a:t>), Man-in-White (</a:t>
            </a:r>
            <a:r>
              <a:rPr lang="en-US" sz="1200" i="1" dirty="0" smtClean="0">
                <a:solidFill>
                  <a:schemeClr val="bg1"/>
                </a:solidFill>
                <a:latin typeface="Cambria" pitchFamily="18" charset="0"/>
              </a:rPr>
              <a:t>House of Blue Leaves</a:t>
            </a:r>
            <a:r>
              <a:rPr lang="en-US" sz="1200" dirty="0" smtClean="0">
                <a:solidFill>
                  <a:schemeClr val="bg1"/>
                </a:solidFill>
                <a:latin typeface="Cambria" pitchFamily="18" charset="0"/>
              </a:rPr>
              <a:t>), Husband (</a:t>
            </a:r>
            <a:r>
              <a:rPr lang="en-US" sz="1200" i="1" dirty="0" smtClean="0">
                <a:solidFill>
                  <a:schemeClr val="bg1"/>
                </a:solidFill>
                <a:latin typeface="Cambria" pitchFamily="18" charset="0"/>
              </a:rPr>
              <a:t>Unlimited</a:t>
            </a:r>
            <a:r>
              <a:rPr lang="en-US" sz="1200" dirty="0" smtClean="0">
                <a:solidFill>
                  <a:schemeClr val="bg1"/>
                </a:solidFill>
                <a:latin typeface="Cambria" pitchFamily="18" charset="0"/>
              </a:rPr>
              <a:t>), and director of </a:t>
            </a:r>
            <a:r>
              <a:rPr lang="en-US" sz="1200" i="1" dirty="0" smtClean="0">
                <a:solidFill>
                  <a:schemeClr val="bg1"/>
                </a:solidFill>
                <a:latin typeface="Cambria" pitchFamily="18" charset="0"/>
              </a:rPr>
              <a:t>Godless</a:t>
            </a:r>
            <a:r>
              <a:rPr lang="en-US" sz="1200" dirty="0" smtClean="0">
                <a:solidFill>
                  <a:schemeClr val="bg1"/>
                </a:solidFill>
                <a:latin typeface="Cambria" pitchFamily="18" charset="0"/>
              </a:rPr>
              <a:t>.  He is also very excited to be appearing in the “world premieres” of </a:t>
            </a:r>
            <a:r>
              <a:rPr lang="en-US" sz="1200" i="1" dirty="0" smtClean="0">
                <a:solidFill>
                  <a:schemeClr val="bg1"/>
                </a:solidFill>
                <a:latin typeface="Cambria" pitchFamily="18" charset="0"/>
              </a:rPr>
              <a:t>Maggie’s Reconstruction</a:t>
            </a:r>
            <a:r>
              <a:rPr lang="en-US" sz="1200" dirty="0" smtClean="0">
                <a:solidFill>
                  <a:schemeClr val="bg1"/>
                </a:solidFill>
                <a:latin typeface="Cambria" pitchFamily="18" charset="0"/>
              </a:rPr>
              <a:t> with the Dubuque Fine Art Players and </a:t>
            </a:r>
            <a:r>
              <a:rPr lang="en-US" sz="1200" i="1" dirty="0" smtClean="0">
                <a:solidFill>
                  <a:schemeClr val="bg1"/>
                </a:solidFill>
                <a:latin typeface="Cambria" pitchFamily="18" charset="0"/>
              </a:rPr>
              <a:t>Passages to Palestine</a:t>
            </a:r>
            <a:r>
              <a:rPr lang="en-US" sz="1200" dirty="0" smtClean="0">
                <a:solidFill>
                  <a:schemeClr val="bg1"/>
                </a:solidFill>
                <a:latin typeface="Cambria" pitchFamily="18" charset="0"/>
              </a:rPr>
              <a:t> at the </a:t>
            </a:r>
            <a:r>
              <a:rPr lang="en-US" sz="1200" dirty="0" err="1" smtClean="0">
                <a:solidFill>
                  <a:schemeClr val="bg1"/>
                </a:solidFill>
                <a:latin typeface="Cambria" pitchFamily="18" charset="0"/>
              </a:rPr>
              <a:t>Strayer</a:t>
            </a:r>
            <a:r>
              <a:rPr lang="en-US" sz="1200" dirty="0" smtClean="0">
                <a:solidFill>
                  <a:schemeClr val="bg1"/>
                </a:solidFill>
                <a:latin typeface="Cambria" pitchFamily="18" charset="0"/>
              </a:rPr>
              <a:t>-Wood Theater</a:t>
            </a:r>
            <a:r>
              <a:rPr lang="en-US" sz="1200" i="1" dirty="0" smtClean="0">
                <a:solidFill>
                  <a:schemeClr val="bg1"/>
                </a:solidFill>
                <a:latin typeface="Cambria" pitchFamily="18" charset="0"/>
              </a:rPr>
              <a:t>.</a:t>
            </a:r>
            <a:endParaRPr lang="en-US" sz="1200" i="1" dirty="0">
              <a:solidFill>
                <a:schemeClr val="bg1"/>
              </a:solidFill>
              <a:latin typeface="Cambria" pitchFamily="18" charset="0"/>
            </a:endParaRPr>
          </a:p>
        </p:txBody>
      </p:sp>
      <p:sp>
        <p:nvSpPr>
          <p:cNvPr id="10" name="TextBox 9"/>
          <p:cNvSpPr txBox="1"/>
          <p:nvPr/>
        </p:nvSpPr>
        <p:spPr>
          <a:xfrm>
            <a:off x="2438400" y="3047999"/>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Ben </a:t>
            </a:r>
            <a:r>
              <a:rPr lang="en-US" b="1" dirty="0" err="1" smtClean="0">
                <a:solidFill>
                  <a:schemeClr val="bg1"/>
                </a:solidFill>
                <a:latin typeface="Arial Rounded MT Bold" pitchFamily="34" charset="0"/>
              </a:rPr>
              <a:t>Mulgrew</a:t>
            </a:r>
            <a:r>
              <a:rPr lang="en-US" b="1" dirty="0" smtClean="0">
                <a:solidFill>
                  <a:schemeClr val="bg1"/>
                </a:solidFill>
                <a:latin typeface="Arial Rounded MT Bold" pitchFamily="34" charset="0"/>
              </a:rPr>
              <a:t> </a:t>
            </a:r>
            <a:r>
              <a:rPr lang="en-US" dirty="0" smtClean="0">
                <a:solidFill>
                  <a:schemeClr val="bg1"/>
                </a:solidFill>
                <a:latin typeface="Arial Rounded MT Bold" pitchFamily="34" charset="0"/>
              </a:rPr>
              <a:t>(Captain Hammer)</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“I am a superhero… I am a superhero… I am… a… superhero?”  That’s not what Ben tells himself to get in character, that’s what tells himself because he honestly believes it.  Please don’t tell him otherwise, why ruin young dreams?  After this summer, Ben might fight crime, save the innocent, or finish senior  year at </a:t>
            </a:r>
            <a:r>
              <a:rPr lang="en-US" sz="1200" dirty="0" err="1" smtClean="0">
                <a:solidFill>
                  <a:schemeClr val="bg1"/>
                </a:solidFill>
                <a:latin typeface="Cambria" pitchFamily="18" charset="0"/>
              </a:rPr>
              <a:t>Wahlert</a:t>
            </a:r>
            <a:r>
              <a:rPr lang="en-US" sz="1200" dirty="0" smtClean="0">
                <a:solidFill>
                  <a:schemeClr val="bg1"/>
                </a:solidFill>
                <a:latin typeface="Cambria" pitchFamily="18" charset="0"/>
              </a:rPr>
              <a:t>.</a:t>
            </a:r>
          </a:p>
        </p:txBody>
      </p:sp>
      <p:sp>
        <p:nvSpPr>
          <p:cNvPr id="12" name="TextBox 11"/>
          <p:cNvSpPr txBox="1"/>
          <p:nvPr/>
        </p:nvSpPr>
        <p:spPr>
          <a:xfrm>
            <a:off x="2438400" y="4648199"/>
            <a:ext cx="5562600" cy="1246495"/>
          </a:xfrm>
          <a:prstGeom prst="rect">
            <a:avLst/>
          </a:prstGeom>
          <a:noFill/>
        </p:spPr>
        <p:txBody>
          <a:bodyPr wrap="square" rtlCol="0">
            <a:spAutoFit/>
          </a:bodyPr>
          <a:lstStyle/>
          <a:p>
            <a:r>
              <a:rPr lang="en-US" b="1" dirty="0" smtClean="0">
                <a:solidFill>
                  <a:schemeClr val="bg1"/>
                </a:solidFill>
                <a:latin typeface="Arial Rounded MT Bold" pitchFamily="34" charset="0"/>
              </a:rPr>
              <a:t>Tessa Hoffman </a:t>
            </a:r>
            <a:r>
              <a:rPr lang="en-US" dirty="0" smtClean="0">
                <a:solidFill>
                  <a:schemeClr val="bg1"/>
                </a:solidFill>
                <a:latin typeface="Arial Rounded MT Bold" pitchFamily="34" charset="0"/>
              </a:rPr>
              <a:t>(Penny)</a:t>
            </a:r>
          </a:p>
          <a:p>
            <a:endParaRPr lang="en-US" sz="900" dirty="0" smtClean="0">
              <a:solidFill>
                <a:schemeClr val="bg1"/>
              </a:solidFill>
              <a:latin typeface="Cambria" pitchFamily="18" charset="0"/>
            </a:endParaRPr>
          </a:p>
          <a:p>
            <a:r>
              <a:rPr lang="en-US" sz="1200" dirty="0" smtClean="0">
                <a:solidFill>
                  <a:schemeClr val="bg1"/>
                </a:solidFill>
                <a:latin typeface="Cambria" pitchFamily="18" charset="0"/>
              </a:rPr>
              <a:t>Tessa is honestly the nicest and sweetest person in this whole production.  In fact, if she wrote this bio, she’d probably do something like thank her parents, the cast and crew, her voice teacher – you know, something lame like that.  Good thing I didn’t let her write it.  Tessa will be a freshman Musical Theater major at </a:t>
            </a:r>
            <a:r>
              <a:rPr lang="en-US" sz="1200" dirty="0" err="1" smtClean="0">
                <a:solidFill>
                  <a:schemeClr val="bg1"/>
                </a:solidFill>
                <a:latin typeface="Cambria" pitchFamily="18" charset="0"/>
              </a:rPr>
              <a:t>Milikin</a:t>
            </a:r>
            <a:r>
              <a:rPr lang="en-US" sz="1200" dirty="0" smtClean="0">
                <a:solidFill>
                  <a:schemeClr val="bg1"/>
                </a:solidFill>
                <a:latin typeface="Cambria" pitchFamily="18" charset="0"/>
              </a:rPr>
              <a:t>.</a:t>
            </a:r>
            <a:endParaRPr lang="en-US" sz="1200" i="1" dirty="0">
              <a:latin typeface="Cambria" pitchFamily="18" charset="0"/>
            </a:endParaRPr>
          </a:p>
        </p:txBody>
      </p:sp>
      <p:pic>
        <p:nvPicPr>
          <p:cNvPr id="13" name="Picture 1"/>
          <p:cNvPicPr>
            <a:picLocks noChangeAspect="1" noChangeArrowheads="1"/>
          </p:cNvPicPr>
          <p:nvPr/>
        </p:nvPicPr>
        <p:blipFill>
          <a:blip r:embed="rId2">
            <a:grayscl/>
          </a:blip>
          <a:srcRect l="8507" t="8451" r="19183" b="43662"/>
          <a:stretch>
            <a:fillRect/>
          </a:stretch>
        </p:blipFill>
        <p:spPr bwMode="auto">
          <a:xfrm>
            <a:off x="1143000" y="3047999"/>
            <a:ext cx="1295400" cy="1295400"/>
          </a:xfrm>
          <a:prstGeom prst="rect">
            <a:avLst/>
          </a:prstGeom>
          <a:noFill/>
          <a:ln w="9525">
            <a:noFill/>
            <a:miter lim="800000"/>
            <a:headEnd/>
            <a:tailEnd/>
          </a:ln>
        </p:spPr>
      </p:pic>
      <p:pic>
        <p:nvPicPr>
          <p:cNvPr id="14" name="Picture 13" descr="Headshot 1.jpg"/>
          <p:cNvPicPr>
            <a:picLocks noChangeAspect="1"/>
          </p:cNvPicPr>
          <p:nvPr/>
        </p:nvPicPr>
        <p:blipFill>
          <a:blip r:embed="rId3">
            <a:grayscl/>
          </a:blip>
          <a:srcRect l="19222" t="4000" r="26317" b="28000"/>
          <a:stretch>
            <a:fillRect/>
          </a:stretch>
        </p:blipFill>
        <p:spPr>
          <a:xfrm>
            <a:off x="1143000" y="1447799"/>
            <a:ext cx="1295400" cy="1295400"/>
          </a:xfrm>
          <a:prstGeom prst="rect">
            <a:avLst/>
          </a:prstGeom>
        </p:spPr>
      </p:pic>
      <p:pic>
        <p:nvPicPr>
          <p:cNvPr id="15" name="Picture 2"/>
          <p:cNvPicPr>
            <a:picLocks noChangeAspect="1" noChangeArrowheads="1"/>
          </p:cNvPicPr>
          <p:nvPr/>
        </p:nvPicPr>
        <p:blipFill>
          <a:blip r:embed="rId4">
            <a:grayscl/>
          </a:blip>
          <a:srcRect l="40597" t="5760" r="4478" b="51730"/>
          <a:stretch>
            <a:fillRect/>
          </a:stretch>
        </p:blipFill>
        <p:spPr bwMode="auto">
          <a:xfrm>
            <a:off x="1143000" y="4648200"/>
            <a:ext cx="1270000" cy="1295400"/>
          </a:xfrm>
          <a:prstGeom prst="rect">
            <a:avLst/>
          </a:prstGeom>
          <a:noFill/>
          <a:ln w="9525">
            <a:noFill/>
            <a:miter lim="800000"/>
            <a:headEnd/>
            <a:tailEnd/>
          </a:ln>
        </p:spPr>
      </p:pic>
    </p:spTree>
  </p:cSld>
  <p:clrMapOvr>
    <a:masterClrMapping/>
  </p:clrMapOvr>
  <p:transition spd="slow" advTm="30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43000" y="1371600"/>
            <a:ext cx="6858000" cy="45720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19200" y="1447800"/>
            <a:ext cx="2286000" cy="646331"/>
          </a:xfrm>
          <a:prstGeom prst="rect">
            <a:avLst/>
          </a:prstGeom>
          <a:noFill/>
        </p:spPr>
        <p:txBody>
          <a:bodyPr wrap="square" rtlCol="0">
            <a:spAutoFit/>
          </a:bodyPr>
          <a:lstStyle/>
          <a:p>
            <a:r>
              <a:rPr lang="en-US" dirty="0" smtClean="0"/>
              <a:t>This performance is sponsored in part by:</a:t>
            </a:r>
            <a:endParaRPr lang="en-US" dirty="0"/>
          </a:p>
        </p:txBody>
      </p:sp>
      <p:sp>
        <p:nvSpPr>
          <p:cNvPr id="11" name="TextBox 10"/>
          <p:cNvSpPr txBox="1"/>
          <p:nvPr/>
        </p:nvSpPr>
        <p:spPr>
          <a:xfrm>
            <a:off x="1219200" y="2414826"/>
            <a:ext cx="6705600" cy="861774"/>
          </a:xfrm>
          <a:prstGeom prst="rect">
            <a:avLst/>
          </a:prstGeom>
          <a:noFill/>
        </p:spPr>
        <p:txBody>
          <a:bodyPr wrap="square" rtlCol="0">
            <a:spAutoFit/>
          </a:bodyPr>
          <a:lstStyle/>
          <a:p>
            <a:pPr algn="ctr"/>
            <a:r>
              <a:rPr lang="en-US" sz="5000" dirty="0" smtClean="0">
                <a:ln>
                  <a:solidFill>
                    <a:schemeClr val="tx1"/>
                  </a:solidFill>
                </a:ln>
                <a:solidFill>
                  <a:schemeClr val="bg1"/>
                </a:solidFill>
                <a:effectLst>
                  <a:outerShdw blurRad="50800" dist="38100" dir="2700000" algn="tl" rotWithShape="0">
                    <a:prstClr val="black">
                      <a:alpha val="40000"/>
                    </a:prstClr>
                  </a:outerShdw>
                </a:effectLst>
                <a:latin typeface="Arial Black" pitchFamily="34" charset="0"/>
              </a:rPr>
              <a:t>MULGREW OIL CO.</a:t>
            </a:r>
            <a:endParaRPr lang="en-US" sz="5000" dirty="0">
              <a:ln>
                <a:solidFill>
                  <a:schemeClr val="tx1"/>
                </a:solidFill>
              </a:ln>
              <a:solidFill>
                <a:schemeClr val="bg1"/>
              </a:solidFill>
              <a:effectLst>
                <a:outerShdw blurRad="50800" dist="38100" dir="2700000" algn="tl" rotWithShape="0">
                  <a:prstClr val="black">
                    <a:alpha val="40000"/>
                  </a:prstClr>
                </a:outerShdw>
              </a:effectLst>
              <a:latin typeface="Arial Black" pitchFamily="34" charset="0"/>
            </a:endParaRPr>
          </a:p>
        </p:txBody>
      </p:sp>
      <p:sp>
        <p:nvSpPr>
          <p:cNvPr id="12" name="TextBox 11"/>
          <p:cNvSpPr txBox="1"/>
          <p:nvPr/>
        </p:nvSpPr>
        <p:spPr>
          <a:xfrm>
            <a:off x="1752600" y="3276600"/>
            <a:ext cx="5867400" cy="2400657"/>
          </a:xfrm>
          <a:prstGeom prst="rect">
            <a:avLst/>
          </a:prstGeom>
          <a:noFill/>
        </p:spPr>
        <p:txBody>
          <a:bodyPr wrap="square" rtlCol="0">
            <a:spAutoFit/>
          </a:bodyPr>
          <a:lstStyle/>
          <a:p>
            <a:pPr algn="ctr"/>
            <a:r>
              <a:rPr lang="en-US" sz="2500" b="1" dirty="0" smtClean="0">
                <a:latin typeface="Arial" pitchFamily="34" charset="0"/>
                <a:cs typeface="Arial" pitchFamily="34" charset="0"/>
              </a:rPr>
              <a:t>Oil &amp; Fuel Wholesale</a:t>
            </a:r>
          </a:p>
          <a:p>
            <a:pPr algn="ctr"/>
            <a:endParaRPr lang="en-US" sz="1500" dirty="0" smtClean="0">
              <a:latin typeface="Arial" pitchFamily="34" charset="0"/>
              <a:cs typeface="Arial" pitchFamily="34" charset="0"/>
            </a:endParaRPr>
          </a:p>
          <a:p>
            <a:pPr algn="ctr"/>
            <a:r>
              <a:rPr lang="en-US" sz="2000" dirty="0" smtClean="0">
                <a:latin typeface="Arial" pitchFamily="34" charset="0"/>
                <a:cs typeface="Arial" pitchFamily="34" charset="0"/>
              </a:rPr>
              <a:t>85 Terminal St.</a:t>
            </a:r>
          </a:p>
          <a:p>
            <a:pPr algn="ctr"/>
            <a:endParaRPr lang="en-US" sz="1000" dirty="0" smtClean="0">
              <a:latin typeface="Arial" pitchFamily="34" charset="0"/>
              <a:cs typeface="Arial" pitchFamily="34" charset="0"/>
            </a:endParaRPr>
          </a:p>
          <a:p>
            <a:pPr algn="ctr"/>
            <a:r>
              <a:rPr lang="en-US" sz="2000" dirty="0" smtClean="0">
                <a:latin typeface="Arial" pitchFamily="34" charset="0"/>
                <a:cs typeface="Arial" pitchFamily="34" charset="0"/>
              </a:rPr>
              <a:t>Dubuque, IA  52001</a:t>
            </a:r>
          </a:p>
          <a:p>
            <a:pPr algn="ctr"/>
            <a:endParaRPr lang="en-US" sz="1000" dirty="0" smtClean="0">
              <a:latin typeface="Arial" pitchFamily="34" charset="0"/>
              <a:cs typeface="Arial" pitchFamily="34" charset="0"/>
            </a:endParaRPr>
          </a:p>
          <a:p>
            <a:pPr algn="ctr"/>
            <a:r>
              <a:rPr lang="en-US" sz="2000" dirty="0" smtClean="0">
                <a:latin typeface="Arial" pitchFamily="34" charset="0"/>
                <a:cs typeface="Arial" pitchFamily="34" charset="0"/>
              </a:rPr>
              <a:t>T:  563-583-7386</a:t>
            </a:r>
          </a:p>
          <a:p>
            <a:pPr algn="ctr"/>
            <a:endParaRPr lang="en-US" sz="1000" dirty="0" smtClean="0">
              <a:latin typeface="Arial" pitchFamily="34" charset="0"/>
              <a:cs typeface="Arial" pitchFamily="34" charset="0"/>
            </a:endParaRPr>
          </a:p>
          <a:p>
            <a:pPr algn="ctr"/>
            <a:r>
              <a:rPr lang="en-US" sz="2000" dirty="0" smtClean="0">
                <a:latin typeface="Arial" pitchFamily="34" charset="0"/>
                <a:cs typeface="Arial" pitchFamily="34" charset="0"/>
              </a:rPr>
              <a:t>F: 563-583-7389</a:t>
            </a:r>
            <a:endParaRPr lang="en-US" sz="3000" b="1" dirty="0">
              <a:latin typeface="Arial" pitchFamily="34" charset="0"/>
              <a:cs typeface="Arial" pitchFamily="34" charset="0"/>
            </a:endParaRPr>
          </a:p>
        </p:txBody>
      </p:sp>
    </p:spTree>
  </p:cSld>
  <p:clrMapOvr>
    <a:masterClrMapping/>
  </p:clrMapOvr>
  <p:transition spd="slow" advTm="3000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p:cNvPicPr>
            <a:picLocks noChangeAspect="1" noChangeArrowheads="1"/>
          </p:cNvPicPr>
          <p:nvPr/>
        </p:nvPicPr>
        <p:blipFill>
          <a:blip r:embed="rId2"/>
          <a:srcRect t="6468" b="56495"/>
          <a:stretch>
            <a:fillRect/>
          </a:stretch>
        </p:blipFill>
        <p:spPr bwMode="auto">
          <a:xfrm>
            <a:off x="1165225" y="1399794"/>
            <a:ext cx="3559175" cy="2181606"/>
          </a:xfrm>
          <a:prstGeom prst="rect">
            <a:avLst/>
          </a:prstGeom>
          <a:noFill/>
          <a:ln w="9525">
            <a:noFill/>
            <a:miter lim="800000"/>
            <a:headEnd/>
            <a:tailEnd/>
          </a:ln>
        </p:spPr>
      </p:pic>
      <p:pic>
        <p:nvPicPr>
          <p:cNvPr id="13" name="Picture 2"/>
          <p:cNvPicPr>
            <a:picLocks noChangeAspect="1" noChangeArrowheads="1"/>
          </p:cNvPicPr>
          <p:nvPr/>
        </p:nvPicPr>
        <p:blipFill>
          <a:blip r:embed="rId2"/>
          <a:srcRect l="1606" t="41396" r="91971" b="56495"/>
          <a:stretch>
            <a:fillRect/>
          </a:stretch>
        </p:blipFill>
        <p:spPr bwMode="auto">
          <a:xfrm>
            <a:off x="1220788" y="3505200"/>
            <a:ext cx="228600" cy="2425700"/>
          </a:xfrm>
          <a:prstGeom prst="rect">
            <a:avLst/>
          </a:prstGeom>
          <a:noFill/>
          <a:ln w="9525">
            <a:noFill/>
            <a:miter lim="800000"/>
            <a:headEnd/>
            <a:tailEnd/>
          </a:ln>
        </p:spPr>
      </p:pic>
      <p:sp>
        <p:nvSpPr>
          <p:cNvPr id="14" name="TextBox 13"/>
          <p:cNvSpPr txBox="1"/>
          <p:nvPr/>
        </p:nvSpPr>
        <p:spPr>
          <a:xfrm>
            <a:off x="1981200" y="1780794"/>
            <a:ext cx="2514600" cy="369332"/>
          </a:xfrm>
          <a:prstGeom prst="rect">
            <a:avLst/>
          </a:prstGeom>
          <a:noFill/>
        </p:spPr>
        <p:txBody>
          <a:bodyPr wrap="square" rtlCol="0">
            <a:spAutoFit/>
          </a:bodyPr>
          <a:lstStyle/>
          <a:p>
            <a:r>
              <a:rPr lang="en-US" b="1" i="1" dirty="0" smtClean="0">
                <a:solidFill>
                  <a:schemeClr val="bg1"/>
                </a:solidFill>
                <a:latin typeface="Bell MT" pitchFamily="18" charset="0"/>
              </a:rPr>
              <a:t>Friends of</a:t>
            </a:r>
            <a:endParaRPr lang="en-US" b="1" i="1" dirty="0">
              <a:solidFill>
                <a:schemeClr val="bg1"/>
              </a:solidFill>
              <a:latin typeface="Bell MT" pitchFamily="18" charset="0"/>
            </a:endParaRPr>
          </a:p>
        </p:txBody>
      </p:sp>
      <p:sp>
        <p:nvSpPr>
          <p:cNvPr id="15" name="TextBox 14"/>
          <p:cNvSpPr txBox="1"/>
          <p:nvPr/>
        </p:nvSpPr>
        <p:spPr>
          <a:xfrm>
            <a:off x="2971800" y="3581401"/>
            <a:ext cx="2514600" cy="2308324"/>
          </a:xfrm>
          <a:prstGeom prst="rect">
            <a:avLst/>
          </a:prstGeom>
          <a:noFill/>
        </p:spPr>
        <p:txBody>
          <a:bodyPr wrap="square" rtlCol="0">
            <a:spAutoFit/>
          </a:bodyPr>
          <a:lstStyle/>
          <a:p>
            <a:r>
              <a:rPr lang="en-US" sz="1200" dirty="0" smtClean="0">
                <a:solidFill>
                  <a:schemeClr val="bg1"/>
                </a:solidFill>
                <a:latin typeface="+mj-lt"/>
              </a:rPr>
              <a:t>Bob &amp; Sue Troy</a:t>
            </a:r>
          </a:p>
          <a:p>
            <a:endParaRPr lang="en-US" sz="1200" dirty="0" smtClean="0">
              <a:solidFill>
                <a:schemeClr val="bg1"/>
              </a:solidFill>
              <a:latin typeface="+mj-lt"/>
            </a:endParaRPr>
          </a:p>
          <a:p>
            <a:r>
              <a:rPr lang="en-US" sz="1200" dirty="0" smtClean="0">
                <a:solidFill>
                  <a:schemeClr val="bg1"/>
                </a:solidFill>
                <a:latin typeface="+mj-lt"/>
              </a:rPr>
              <a:t>Alex McCarthy</a:t>
            </a:r>
          </a:p>
          <a:p>
            <a:endParaRPr lang="en-US" sz="1200" dirty="0" smtClean="0">
              <a:solidFill>
                <a:schemeClr val="bg1"/>
              </a:solidFill>
              <a:latin typeface="+mj-lt"/>
            </a:endParaRPr>
          </a:p>
          <a:p>
            <a:r>
              <a:rPr lang="en-US" sz="1200" dirty="0" smtClean="0">
                <a:solidFill>
                  <a:schemeClr val="bg1"/>
                </a:solidFill>
                <a:latin typeface="+mj-lt"/>
              </a:rPr>
              <a:t>Sue Decker</a:t>
            </a:r>
          </a:p>
          <a:p>
            <a:r>
              <a:rPr lang="en-US" sz="1200" dirty="0" smtClean="0">
                <a:solidFill>
                  <a:schemeClr val="bg1"/>
                </a:solidFill>
                <a:latin typeface="+mj-lt"/>
              </a:rPr>
              <a:t>Lynn </a:t>
            </a:r>
            <a:r>
              <a:rPr lang="en-US" sz="1200" dirty="0" err="1" smtClean="0">
                <a:solidFill>
                  <a:schemeClr val="bg1"/>
                </a:solidFill>
                <a:latin typeface="+mj-lt"/>
              </a:rPr>
              <a:t>Triervieler</a:t>
            </a:r>
            <a:endParaRPr lang="en-US" sz="1200" dirty="0" smtClean="0">
              <a:solidFill>
                <a:schemeClr val="bg1"/>
              </a:solidFill>
              <a:latin typeface="+mj-lt"/>
            </a:endParaRPr>
          </a:p>
          <a:p>
            <a:endParaRPr lang="en-US" sz="1200" dirty="0" smtClean="0">
              <a:solidFill>
                <a:schemeClr val="bg1"/>
              </a:solidFill>
              <a:latin typeface="+mj-lt"/>
            </a:endParaRPr>
          </a:p>
          <a:p>
            <a:r>
              <a:rPr lang="en-US" sz="1200" dirty="0" smtClean="0">
                <a:solidFill>
                  <a:schemeClr val="bg1"/>
                </a:solidFill>
                <a:latin typeface="+mj-lt"/>
              </a:rPr>
              <a:t>R. Michael Decker</a:t>
            </a:r>
          </a:p>
          <a:p>
            <a:r>
              <a:rPr lang="en-US" sz="1200" dirty="0" smtClean="0">
                <a:solidFill>
                  <a:schemeClr val="bg1"/>
                </a:solidFill>
              </a:rPr>
              <a:t>Carmen Hernandez</a:t>
            </a:r>
          </a:p>
          <a:p>
            <a:r>
              <a:rPr lang="en-US" sz="1200" dirty="0" smtClean="0">
                <a:solidFill>
                  <a:schemeClr val="bg1"/>
                </a:solidFill>
                <a:latin typeface="+mj-lt"/>
              </a:rPr>
              <a:t>Paige </a:t>
            </a:r>
            <a:r>
              <a:rPr lang="en-US" sz="1200" dirty="0" err="1" smtClean="0">
                <a:solidFill>
                  <a:schemeClr val="bg1"/>
                </a:solidFill>
                <a:latin typeface="+mj-lt"/>
              </a:rPr>
              <a:t>Triervieler</a:t>
            </a:r>
            <a:endParaRPr lang="en-US" sz="1200" dirty="0" smtClean="0">
              <a:solidFill>
                <a:schemeClr val="bg1"/>
              </a:solidFill>
              <a:latin typeface="+mj-lt"/>
            </a:endParaRPr>
          </a:p>
          <a:p>
            <a:r>
              <a:rPr lang="en-US" sz="1200" dirty="0" smtClean="0">
                <a:solidFill>
                  <a:schemeClr val="bg1"/>
                </a:solidFill>
                <a:latin typeface="+mj-lt"/>
              </a:rPr>
              <a:t>Anna Troy</a:t>
            </a:r>
          </a:p>
          <a:p>
            <a:r>
              <a:rPr lang="en-US" sz="1200" dirty="0" smtClean="0">
                <a:solidFill>
                  <a:schemeClr val="bg1"/>
                </a:solidFill>
                <a:latin typeface="+mj-lt"/>
              </a:rPr>
              <a:t>Mary </a:t>
            </a:r>
            <a:r>
              <a:rPr lang="en-US" sz="1200" dirty="0" err="1" smtClean="0">
                <a:solidFill>
                  <a:schemeClr val="bg1"/>
                </a:solidFill>
                <a:latin typeface="+mj-lt"/>
              </a:rPr>
              <a:t>Zanger</a:t>
            </a:r>
            <a:endParaRPr lang="en-US" sz="1200" b="1" i="1" dirty="0">
              <a:solidFill>
                <a:schemeClr val="bg1"/>
              </a:solidFill>
              <a:latin typeface="Bell MT" pitchFamily="18" charset="0"/>
            </a:endParaRPr>
          </a:p>
        </p:txBody>
      </p:sp>
      <p:sp>
        <p:nvSpPr>
          <p:cNvPr id="16" name="TextBox 15"/>
          <p:cNvSpPr txBox="1"/>
          <p:nvPr/>
        </p:nvSpPr>
        <p:spPr>
          <a:xfrm>
            <a:off x="1447800" y="3581400"/>
            <a:ext cx="1600200" cy="1569660"/>
          </a:xfrm>
          <a:prstGeom prst="rect">
            <a:avLst/>
          </a:prstGeom>
          <a:noFill/>
        </p:spPr>
        <p:txBody>
          <a:bodyPr wrap="square" rtlCol="0">
            <a:spAutoFit/>
          </a:bodyPr>
          <a:lstStyle/>
          <a:p>
            <a:pPr algn="r"/>
            <a:r>
              <a:rPr lang="en-US" sz="1200" b="1" dirty="0" smtClean="0">
                <a:solidFill>
                  <a:schemeClr val="bg1"/>
                </a:solidFill>
                <a:latin typeface="+mj-lt"/>
              </a:rPr>
              <a:t>Barons</a:t>
            </a:r>
            <a:r>
              <a:rPr lang="en-US" sz="1200" dirty="0" smtClean="0">
                <a:solidFill>
                  <a:schemeClr val="bg1"/>
                </a:solidFill>
                <a:latin typeface="+mj-lt"/>
              </a:rPr>
              <a:t> </a:t>
            </a:r>
            <a:r>
              <a:rPr lang="en-US" sz="1200" i="1" dirty="0" smtClean="0">
                <a:solidFill>
                  <a:schemeClr val="bg1"/>
                </a:solidFill>
                <a:latin typeface="+mj-lt"/>
              </a:rPr>
              <a:t>($150+)</a:t>
            </a:r>
          </a:p>
          <a:p>
            <a:pPr algn="r"/>
            <a:endParaRPr lang="en-US" sz="1200" i="1" dirty="0" smtClean="0">
              <a:solidFill>
                <a:schemeClr val="bg1"/>
              </a:solidFill>
              <a:latin typeface="+mj-lt"/>
            </a:endParaRPr>
          </a:p>
          <a:p>
            <a:pPr algn="r"/>
            <a:r>
              <a:rPr lang="en-US" sz="1200" b="1" dirty="0" smtClean="0">
                <a:solidFill>
                  <a:schemeClr val="bg1"/>
                </a:solidFill>
                <a:latin typeface="+mj-lt"/>
              </a:rPr>
              <a:t>Conductor</a:t>
            </a:r>
            <a:r>
              <a:rPr lang="en-US" sz="1200" dirty="0" smtClean="0">
                <a:solidFill>
                  <a:schemeClr val="bg1"/>
                </a:solidFill>
                <a:latin typeface="+mj-lt"/>
              </a:rPr>
              <a:t> </a:t>
            </a:r>
            <a:r>
              <a:rPr lang="en-US" sz="1200" i="1" dirty="0" smtClean="0">
                <a:solidFill>
                  <a:schemeClr val="bg1"/>
                </a:solidFill>
                <a:latin typeface="+mj-lt"/>
              </a:rPr>
              <a:t>($75-149)</a:t>
            </a:r>
          </a:p>
          <a:p>
            <a:pPr algn="r"/>
            <a:endParaRPr lang="en-US" sz="1200" i="1" dirty="0" smtClean="0">
              <a:solidFill>
                <a:schemeClr val="bg1"/>
              </a:solidFill>
              <a:latin typeface="+mj-lt"/>
            </a:endParaRPr>
          </a:p>
          <a:p>
            <a:pPr algn="r"/>
            <a:r>
              <a:rPr lang="en-US" sz="1200" b="1" dirty="0" smtClean="0">
                <a:solidFill>
                  <a:schemeClr val="bg1"/>
                </a:solidFill>
                <a:latin typeface="+mj-lt"/>
              </a:rPr>
              <a:t>Engineers</a:t>
            </a:r>
            <a:r>
              <a:rPr lang="en-US" sz="1200" dirty="0" smtClean="0">
                <a:solidFill>
                  <a:schemeClr val="bg1"/>
                </a:solidFill>
                <a:latin typeface="+mj-lt"/>
              </a:rPr>
              <a:t> </a:t>
            </a:r>
            <a:r>
              <a:rPr lang="en-US" sz="1200" i="1" dirty="0" smtClean="0">
                <a:solidFill>
                  <a:schemeClr val="bg1"/>
                </a:solidFill>
                <a:latin typeface="+mj-lt"/>
              </a:rPr>
              <a:t>($25-74)</a:t>
            </a:r>
          </a:p>
          <a:p>
            <a:pPr algn="r"/>
            <a:endParaRPr lang="en-US" sz="1200" dirty="0" smtClean="0">
              <a:solidFill>
                <a:schemeClr val="bg1"/>
              </a:solidFill>
              <a:latin typeface="+mj-lt"/>
            </a:endParaRPr>
          </a:p>
          <a:p>
            <a:pPr algn="r"/>
            <a:endParaRPr lang="en-US" sz="1200" dirty="0" smtClean="0">
              <a:solidFill>
                <a:schemeClr val="bg1"/>
              </a:solidFill>
              <a:latin typeface="+mj-lt"/>
            </a:endParaRPr>
          </a:p>
          <a:p>
            <a:pPr algn="r"/>
            <a:r>
              <a:rPr lang="en-US" sz="1200" b="1" dirty="0" smtClean="0">
                <a:solidFill>
                  <a:schemeClr val="bg1"/>
                </a:solidFill>
                <a:latin typeface="+mj-lt"/>
              </a:rPr>
              <a:t>Brakemen</a:t>
            </a:r>
            <a:r>
              <a:rPr lang="en-US" sz="1200" dirty="0" smtClean="0">
                <a:solidFill>
                  <a:schemeClr val="bg1"/>
                </a:solidFill>
                <a:latin typeface="+mj-lt"/>
              </a:rPr>
              <a:t> </a:t>
            </a:r>
            <a:r>
              <a:rPr lang="en-US" sz="1200" i="1" dirty="0" smtClean="0">
                <a:solidFill>
                  <a:schemeClr val="bg1"/>
                </a:solidFill>
                <a:latin typeface="+mj-lt"/>
              </a:rPr>
              <a:t>($5-24)</a:t>
            </a:r>
            <a:endParaRPr lang="en-US" sz="1200" b="1" i="1" dirty="0">
              <a:solidFill>
                <a:schemeClr val="bg1"/>
              </a:solidFill>
              <a:latin typeface="Bell MT" pitchFamily="18" charset="0"/>
            </a:endParaRPr>
          </a:p>
        </p:txBody>
      </p:sp>
      <p:cxnSp>
        <p:nvCxnSpPr>
          <p:cNvPr id="18" name="Straight Connector 17"/>
          <p:cNvCxnSpPr/>
          <p:nvPr/>
        </p:nvCxnSpPr>
        <p:spPr>
          <a:xfrm rot="5400000">
            <a:off x="2971006" y="3657600"/>
            <a:ext cx="3810000" cy="158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29200" y="1828800"/>
            <a:ext cx="2895600" cy="646331"/>
          </a:xfrm>
          <a:prstGeom prst="rect">
            <a:avLst/>
          </a:prstGeom>
          <a:noFill/>
        </p:spPr>
        <p:txBody>
          <a:bodyPr wrap="square" rtlCol="0">
            <a:spAutoFit/>
          </a:bodyPr>
          <a:lstStyle/>
          <a:p>
            <a:r>
              <a:rPr lang="en-US" b="1" i="1" dirty="0" smtClean="0">
                <a:solidFill>
                  <a:schemeClr val="bg1"/>
                </a:solidFill>
                <a:latin typeface="Bell MT" pitchFamily="18" charset="0"/>
              </a:rPr>
              <a:t>We thank our major sponsor for this show…</a:t>
            </a:r>
          </a:p>
        </p:txBody>
      </p:sp>
      <p:pic>
        <p:nvPicPr>
          <p:cNvPr id="93187" name="Picture 3"/>
          <p:cNvPicPr>
            <a:picLocks noChangeAspect="1" noChangeArrowheads="1"/>
          </p:cNvPicPr>
          <p:nvPr/>
        </p:nvPicPr>
        <p:blipFill>
          <a:blip r:embed="rId3"/>
          <a:srcRect/>
          <a:stretch>
            <a:fillRect/>
          </a:stretch>
        </p:blipFill>
        <p:spPr bwMode="auto">
          <a:xfrm>
            <a:off x="5105400" y="2514600"/>
            <a:ext cx="2743200" cy="1197904"/>
          </a:xfrm>
          <a:prstGeom prst="rect">
            <a:avLst/>
          </a:prstGeom>
          <a:noFill/>
          <a:ln w="9525">
            <a:noFill/>
            <a:miter lim="800000"/>
            <a:headEnd/>
            <a:tailEnd/>
          </a:ln>
        </p:spPr>
      </p:pic>
      <p:cxnSp>
        <p:nvCxnSpPr>
          <p:cNvPr id="30" name="Straight Connector 29"/>
          <p:cNvCxnSpPr/>
          <p:nvPr/>
        </p:nvCxnSpPr>
        <p:spPr>
          <a:xfrm>
            <a:off x="5181600" y="3960812"/>
            <a:ext cx="2589212" cy="158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029200" y="4078069"/>
            <a:ext cx="2895600" cy="646331"/>
          </a:xfrm>
          <a:prstGeom prst="rect">
            <a:avLst/>
          </a:prstGeom>
          <a:noFill/>
        </p:spPr>
        <p:txBody>
          <a:bodyPr wrap="square" rtlCol="0">
            <a:spAutoFit/>
          </a:bodyPr>
          <a:lstStyle/>
          <a:p>
            <a:pPr algn="ctr"/>
            <a:r>
              <a:rPr lang="en-US" b="1" i="1" dirty="0" err="1" smtClean="0">
                <a:solidFill>
                  <a:schemeClr val="bg1"/>
                </a:solidFill>
                <a:latin typeface="Bell MT" pitchFamily="18" charset="0"/>
              </a:rPr>
              <a:t>Trainwreck</a:t>
            </a:r>
            <a:r>
              <a:rPr lang="en-US" b="1" i="1" dirty="0" smtClean="0">
                <a:solidFill>
                  <a:schemeClr val="bg1"/>
                </a:solidFill>
                <a:latin typeface="Bell MT" pitchFamily="18" charset="0"/>
              </a:rPr>
              <a:t> Summer 2009 Board Officers</a:t>
            </a:r>
          </a:p>
        </p:txBody>
      </p:sp>
      <p:sp>
        <p:nvSpPr>
          <p:cNvPr id="33" name="TextBox 32"/>
          <p:cNvSpPr txBox="1"/>
          <p:nvPr/>
        </p:nvSpPr>
        <p:spPr>
          <a:xfrm>
            <a:off x="5105400" y="4724400"/>
            <a:ext cx="2743200" cy="830997"/>
          </a:xfrm>
          <a:prstGeom prst="rect">
            <a:avLst/>
          </a:prstGeom>
          <a:noFill/>
        </p:spPr>
        <p:txBody>
          <a:bodyPr wrap="square" rtlCol="0">
            <a:spAutoFit/>
          </a:bodyPr>
          <a:lstStyle/>
          <a:p>
            <a:pPr algn="ctr"/>
            <a:r>
              <a:rPr lang="en-US" sz="1200" dirty="0" smtClean="0">
                <a:solidFill>
                  <a:schemeClr val="bg1"/>
                </a:solidFill>
                <a:latin typeface="+mj-lt"/>
              </a:rPr>
              <a:t>R. Michael Decker, </a:t>
            </a:r>
            <a:r>
              <a:rPr lang="en-US" sz="1200" i="1" dirty="0" smtClean="0">
                <a:solidFill>
                  <a:schemeClr val="bg1"/>
                </a:solidFill>
                <a:latin typeface="+mj-lt"/>
              </a:rPr>
              <a:t>president</a:t>
            </a:r>
          </a:p>
          <a:p>
            <a:pPr algn="ctr"/>
            <a:r>
              <a:rPr lang="en-US" sz="1200" dirty="0" smtClean="0">
                <a:solidFill>
                  <a:schemeClr val="bg1"/>
                </a:solidFill>
                <a:latin typeface="+mj-lt"/>
              </a:rPr>
              <a:t>Anna Troy, </a:t>
            </a:r>
            <a:r>
              <a:rPr lang="en-US" sz="1200" i="1" dirty="0" smtClean="0">
                <a:solidFill>
                  <a:schemeClr val="bg1"/>
                </a:solidFill>
                <a:latin typeface="+mj-lt"/>
              </a:rPr>
              <a:t>vice president</a:t>
            </a:r>
          </a:p>
          <a:p>
            <a:pPr algn="ctr"/>
            <a:r>
              <a:rPr lang="en-US" sz="1200" dirty="0" smtClean="0">
                <a:solidFill>
                  <a:schemeClr val="bg1"/>
                </a:solidFill>
                <a:latin typeface="+mj-lt"/>
              </a:rPr>
              <a:t>Paige </a:t>
            </a:r>
            <a:r>
              <a:rPr lang="en-US" sz="1200" dirty="0" err="1" smtClean="0">
                <a:solidFill>
                  <a:schemeClr val="bg1"/>
                </a:solidFill>
                <a:latin typeface="+mj-lt"/>
              </a:rPr>
              <a:t>Triervieler</a:t>
            </a:r>
            <a:r>
              <a:rPr lang="en-US" sz="1200" dirty="0" smtClean="0">
                <a:solidFill>
                  <a:schemeClr val="bg1"/>
                </a:solidFill>
                <a:latin typeface="+mj-lt"/>
              </a:rPr>
              <a:t>, </a:t>
            </a:r>
            <a:r>
              <a:rPr lang="en-US" sz="1200" i="1" dirty="0" smtClean="0">
                <a:solidFill>
                  <a:schemeClr val="bg1"/>
                </a:solidFill>
                <a:latin typeface="+mj-lt"/>
              </a:rPr>
              <a:t>secretary</a:t>
            </a:r>
          </a:p>
          <a:p>
            <a:pPr algn="ctr"/>
            <a:r>
              <a:rPr lang="en-US" sz="1200" dirty="0" smtClean="0">
                <a:solidFill>
                  <a:schemeClr val="bg1"/>
                </a:solidFill>
                <a:latin typeface="+mj-lt"/>
              </a:rPr>
              <a:t>Mary </a:t>
            </a:r>
            <a:r>
              <a:rPr lang="en-US" sz="1200" dirty="0" err="1" smtClean="0">
                <a:solidFill>
                  <a:schemeClr val="bg1"/>
                </a:solidFill>
                <a:latin typeface="+mj-lt"/>
              </a:rPr>
              <a:t>Zanger</a:t>
            </a:r>
            <a:r>
              <a:rPr lang="en-US" sz="1200" dirty="0" smtClean="0">
                <a:solidFill>
                  <a:schemeClr val="bg1"/>
                </a:solidFill>
                <a:latin typeface="+mj-lt"/>
              </a:rPr>
              <a:t>, </a:t>
            </a:r>
            <a:r>
              <a:rPr lang="en-US" sz="1200" i="1" dirty="0" err="1" smtClean="0">
                <a:solidFill>
                  <a:schemeClr val="bg1"/>
                </a:solidFill>
                <a:latin typeface="+mj-lt"/>
              </a:rPr>
              <a:t>treasuer</a:t>
            </a:r>
            <a:endParaRPr lang="en-US" sz="1200" dirty="0">
              <a:solidFill>
                <a:schemeClr val="bg1"/>
              </a:solidFill>
              <a:latin typeface="Bell MT" pitchFamily="18" charset="0"/>
            </a:endParaRPr>
          </a:p>
        </p:txBody>
      </p:sp>
    </p:spTree>
  </p:cSld>
  <p:clrMapOvr>
    <a:masterClrMapping/>
  </p:clrMapOvr>
  <p:transition spd="slow" advTm="30000">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1018</Words>
  <Application>Microsoft Office PowerPoint</Application>
  <PresentationFormat>On-screen Show (4:3)</PresentationFormat>
  <Paragraphs>94</Paragraphs>
  <Slides>12</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 Decker</dc:creator>
  <cp:lastModifiedBy>Ryan Decker</cp:lastModifiedBy>
  <cp:revision>93</cp:revision>
  <dcterms:created xsi:type="dcterms:W3CDTF">2009-07-22T00:19:02Z</dcterms:created>
  <dcterms:modified xsi:type="dcterms:W3CDTF">2009-09-11T00:52:54Z</dcterms:modified>
</cp:coreProperties>
</file>